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25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kumimoji="0" sz="5000" b="1" i="0" u="none" strike="noStrike" cap="none" spc="50" normalizeH="0" baseline="0">
        <a:ln>
          <a:noFill/>
        </a:ln>
        <a:solidFill>
          <a:srgbClr val="1A5C71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CFD7DB"/>
          </a:solidFill>
        </a:fill>
      </a:tcStyle>
    </a:wholeTbl>
    <a:band2H>
      <a:tcTxStyle/>
      <a:tcStyle>
        <a:tcBdr/>
        <a:fill>
          <a:solidFill>
            <a:srgbClr val="E9ECEE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D6DBCA"/>
          </a:solidFill>
        </a:fill>
      </a:tcStyle>
    </a:wholeTbl>
    <a:band2H>
      <a:tcTxStyle/>
      <a:tcStyle>
        <a:tcBdr/>
        <a:fill>
          <a:solidFill>
            <a:srgbClr val="ECEEE6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D0CFD3"/>
          </a:solidFill>
        </a:fill>
      </a:tcStyle>
    </a:wholeTbl>
    <a:band2H>
      <a:tcTxStyle/>
      <a:tcStyle>
        <a:tcBdr/>
        <a:fill>
          <a:solidFill>
            <a:srgbClr val="E9E8E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9EB"/>
          </a:solidFill>
        </a:fill>
      </a:tcStyle>
    </a:wholeTbl>
    <a:band2H>
      <a:tcTxStyle/>
      <a:tcStyle>
        <a:tcBdr/>
        <a:fill>
          <a:solidFill>
            <a:schemeClr val="accent1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A5C71"/>
              </a:solidFill>
              <a:prstDash val="solid"/>
              <a:round/>
            </a:ln>
          </a:top>
          <a:bottom>
            <a:ln w="254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A5C71"/>
              </a:solidFill>
              <a:prstDash val="solid"/>
              <a:round/>
            </a:ln>
          </a:top>
          <a:bottom>
            <a:ln w="254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CBD1D4"/>
          </a:solidFill>
        </a:fill>
      </a:tcStyle>
    </a:wholeTbl>
    <a:band2H>
      <a:tcTxStyle/>
      <a:tcStyle>
        <a:tcBdr/>
        <a:fill>
          <a:solidFill>
            <a:srgbClr val="E7E9EB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1A5C71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1A5C7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1A5C7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rgbClr val="1A5C71"/>
              </a:solidFill>
              <a:prstDash val="solid"/>
              <a:round/>
            </a:ln>
          </a:left>
          <a:right>
            <a:ln w="12700" cap="flat">
              <a:solidFill>
                <a:srgbClr val="1A5C71"/>
              </a:solidFill>
              <a:prstDash val="solid"/>
              <a:round/>
            </a:ln>
          </a:right>
          <a:top>
            <a:ln w="12700" cap="flat">
              <a:solidFill>
                <a:srgbClr val="1A5C71"/>
              </a:solidFill>
              <a:prstDash val="solid"/>
              <a:round/>
            </a:ln>
          </a:top>
          <a:bottom>
            <a:ln w="127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solidFill>
                <a:srgbClr val="1A5C71"/>
              </a:solidFill>
              <a:prstDash val="solid"/>
              <a:round/>
            </a:ln>
          </a:insideH>
          <a:insideV>
            <a:ln w="12700" cap="flat">
              <a:solidFill>
                <a:srgbClr val="1A5C71"/>
              </a:solidFill>
              <a:prstDash val="solid"/>
              <a:round/>
            </a:ln>
          </a:insideV>
        </a:tcBdr>
        <a:fill>
          <a:solidFill>
            <a:srgbClr val="1A5C71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rgbClr val="1A5C71"/>
              </a:solidFill>
              <a:prstDash val="solid"/>
              <a:round/>
            </a:ln>
          </a:left>
          <a:right>
            <a:ln w="12700" cap="flat">
              <a:solidFill>
                <a:srgbClr val="1A5C71"/>
              </a:solidFill>
              <a:prstDash val="solid"/>
              <a:round/>
            </a:ln>
          </a:right>
          <a:top>
            <a:ln w="12700" cap="flat">
              <a:solidFill>
                <a:srgbClr val="1A5C71"/>
              </a:solidFill>
              <a:prstDash val="solid"/>
              <a:round/>
            </a:ln>
          </a:top>
          <a:bottom>
            <a:ln w="127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solidFill>
                <a:srgbClr val="1A5C71"/>
              </a:solidFill>
              <a:prstDash val="solid"/>
              <a:round/>
            </a:ln>
          </a:insideH>
          <a:insideV>
            <a:ln w="12700" cap="flat">
              <a:solidFill>
                <a:srgbClr val="1A5C71"/>
              </a:solidFill>
              <a:prstDash val="solid"/>
              <a:round/>
            </a:ln>
          </a:insideV>
        </a:tcBdr>
        <a:fill>
          <a:solidFill>
            <a:srgbClr val="1A5C71">
              <a:alpha val="20000"/>
            </a:srgbClr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rgbClr val="1A5C71"/>
              </a:solidFill>
              <a:prstDash val="solid"/>
              <a:round/>
            </a:ln>
          </a:left>
          <a:right>
            <a:ln w="12700" cap="flat">
              <a:solidFill>
                <a:srgbClr val="1A5C71"/>
              </a:solidFill>
              <a:prstDash val="solid"/>
              <a:round/>
            </a:ln>
          </a:right>
          <a:top>
            <a:ln w="50800" cap="flat">
              <a:solidFill>
                <a:srgbClr val="1A5C71"/>
              </a:solidFill>
              <a:prstDash val="solid"/>
              <a:round/>
            </a:ln>
          </a:top>
          <a:bottom>
            <a:ln w="127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solidFill>
                <a:srgbClr val="1A5C71"/>
              </a:solidFill>
              <a:prstDash val="solid"/>
              <a:round/>
            </a:ln>
          </a:insideH>
          <a:insideV>
            <a:ln w="12700" cap="flat">
              <a:solidFill>
                <a:srgbClr val="1A5C7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1A5C71"/>
      </a:tcTxStyle>
      <a:tcStyle>
        <a:tcBdr>
          <a:left>
            <a:ln w="12700" cap="flat">
              <a:solidFill>
                <a:srgbClr val="1A5C71"/>
              </a:solidFill>
              <a:prstDash val="solid"/>
              <a:round/>
            </a:ln>
          </a:left>
          <a:right>
            <a:ln w="12700" cap="flat">
              <a:solidFill>
                <a:srgbClr val="1A5C71"/>
              </a:solidFill>
              <a:prstDash val="solid"/>
              <a:round/>
            </a:ln>
          </a:right>
          <a:top>
            <a:ln w="12700" cap="flat">
              <a:solidFill>
                <a:srgbClr val="1A5C71"/>
              </a:solidFill>
              <a:prstDash val="solid"/>
              <a:round/>
            </a:ln>
          </a:top>
          <a:bottom>
            <a:ln w="25400" cap="flat">
              <a:solidFill>
                <a:srgbClr val="1A5C71"/>
              </a:solidFill>
              <a:prstDash val="solid"/>
              <a:round/>
            </a:ln>
          </a:bottom>
          <a:insideH>
            <a:ln w="12700" cap="flat">
              <a:solidFill>
                <a:srgbClr val="1A5C71"/>
              </a:solidFill>
              <a:prstDash val="solid"/>
              <a:round/>
            </a:ln>
          </a:insideH>
          <a:insideV>
            <a:ln w="12700" cap="flat">
              <a:solidFill>
                <a:srgbClr val="1A5C71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선"/>
          <p:cNvSpPr/>
          <p:nvPr/>
        </p:nvSpPr>
        <p:spPr>
          <a:xfrm flipV="1">
            <a:off x="766878" y="12048066"/>
            <a:ext cx="22850241" cy="12702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" name="선"/>
          <p:cNvSpPr/>
          <p:nvPr/>
        </p:nvSpPr>
        <p:spPr>
          <a:xfrm>
            <a:off x="766878" y="952500"/>
            <a:ext cx="22850244" cy="0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선"/>
          <p:cNvSpPr/>
          <p:nvPr/>
        </p:nvSpPr>
        <p:spPr>
          <a:xfrm flipV="1">
            <a:off x="6527799" y="12034557"/>
            <a:ext cx="2" cy="1114984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선"/>
          <p:cNvSpPr/>
          <p:nvPr/>
        </p:nvSpPr>
        <p:spPr>
          <a:xfrm flipV="1">
            <a:off x="17856201" y="12034557"/>
            <a:ext cx="2" cy="1114984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811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88">
                <a:solidFill>
                  <a:schemeClr val="accent5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88">
                <a:solidFill>
                  <a:schemeClr val="accent5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88">
                <a:solidFill>
                  <a:schemeClr val="accent5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88">
                <a:solidFill>
                  <a:schemeClr val="accent5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88">
                <a:solidFill>
                  <a:schemeClr val="accent5"/>
                </a:solidFill>
              </a:defRPr>
            </a:lvl5pPr>
          </a:lstStyle>
          <a:p>
            <a:r>
              <a:t>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8" name="위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82372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0">
                <a:solidFill>
                  <a:schemeClr val="accent5"/>
                </a:solidFill>
              </a:defRPr>
            </a:lvl1pPr>
          </a:lstStyle>
          <a:p>
            <a:r>
              <a:t>위치</a:t>
            </a:r>
          </a:p>
        </p:txBody>
      </p:sp>
      <p:sp>
        <p:nvSpPr>
          <p:cNvPr id="19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46900" y="12233909"/>
            <a:ext cx="10490200" cy="706630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z="3500" spc="100">
                <a:solidFill>
                  <a:schemeClr val="accent5"/>
                </a:solidFill>
              </a:defRPr>
            </a:lvl1pPr>
          </a:lstStyle>
          <a:p>
            <a:r>
              <a:t>저자 및 날짜</a:t>
            </a:r>
          </a:p>
        </p:txBody>
      </p:sp>
      <p:sp>
        <p:nvSpPr>
          <p:cNvPr id="20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</p:spPr>
        <p:txBody>
          <a:bodyPr/>
          <a:lstStyle>
            <a:lvl1pPr algn="ctr">
              <a:defRPr sz="11000" u="none" spc="330">
                <a:solidFill>
                  <a:srgbClr val="FFFFFF"/>
                </a:solidFill>
              </a:defRPr>
            </a:lvl1pPr>
          </a:lstStyle>
          <a:p>
            <a:r>
              <a:t>프레젠테이션 제목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2082800" y="3495674"/>
            <a:ext cx="20205700" cy="1614556"/>
          </a:xfrm>
          <a:prstGeom prst="rect">
            <a:avLst/>
          </a:prstGeom>
        </p:spPr>
        <p:txBody>
          <a:bodyPr anchor="b"/>
          <a:lstStyle/>
          <a:p>
            <a:pPr marL="0" lvl="4" indent="1124711" algn="ctr" defTabSz="239522">
              <a:lnSpc>
                <a:spcPct val="120000"/>
              </a:lnSpc>
              <a:spcBef>
                <a:spcPts val="0"/>
              </a:spcBef>
              <a:buSzTx/>
              <a:buNone/>
              <a:defRPr sz="1476" spc="43">
                <a:solidFill>
                  <a:schemeClr val="accent5"/>
                </a:solidFill>
              </a:defRPr>
            </a:pPr>
            <a:r>
              <a:t>프레젠테이션 부제
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7624" y="12875007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0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1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1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2800" y="2795091"/>
            <a:ext cx="20205700" cy="6050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z="3500" spc="104">
                <a:solidFill>
                  <a:srgbClr val="8AACB9"/>
                </a:solidFill>
              </a:defRPr>
            </a:lvl1pPr>
            <a:lvl2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z="3500" spc="104">
                <a:solidFill>
                  <a:srgbClr val="8AACB9"/>
                </a:solidFill>
              </a:defRPr>
            </a:lvl2pPr>
            <a:lvl3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z="3500" spc="104">
                <a:solidFill>
                  <a:srgbClr val="8AACB9"/>
                </a:solidFill>
              </a:defRPr>
            </a:lvl3pPr>
            <a:lvl4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z="3500" spc="104">
                <a:solidFill>
                  <a:srgbClr val="8AACB9"/>
                </a:solidFill>
              </a:defRPr>
            </a:lvl4pPr>
            <a:lvl5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z="3500" spc="104">
                <a:solidFill>
                  <a:srgbClr val="8AACB9"/>
                </a:solidFill>
              </a:defRPr>
            </a:lvl5pPr>
          </a:lstStyle>
          <a:p>
            <a:r>
              <a:t>의제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본문 첫 번째 줄…"/>
          <p:cNvSpPr txBox="1">
            <a:spLocks noGrp="1"/>
          </p:cNvSpPr>
          <p:nvPr>
            <p:ph type="body" idx="2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/>
          <a:lstStyle>
            <a:lvl1pPr marL="177800" indent="-177800" algn="ctr" defTabSz="2641600">
              <a:lnSpc>
                <a:spcPct val="100000"/>
              </a:lnSpc>
              <a:spcBef>
                <a:spcPts val="4400"/>
              </a:spcBef>
              <a:buSzTx/>
              <a:buNone/>
              <a:tabLst>
                <a:tab pos="5384800" algn="l"/>
              </a:tabLst>
              <a:defRPr spc="0"/>
            </a:lvl1pPr>
          </a:lstStyle>
          <a:p>
            <a:r>
              <a:t>의제 주제</a:t>
            </a:r>
          </a:p>
        </p:txBody>
      </p:sp>
      <p:sp>
        <p:nvSpPr>
          <p:cNvPr id="131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 algn="ctr">
              <a:defRPr u="none">
                <a:solidFill>
                  <a:srgbClr val="1A5C71"/>
                </a:solidFill>
              </a:defRPr>
            </a:lvl1pPr>
          </a:lstStyle>
          <a:p>
            <a:r>
              <a:t>의제 제목</a:t>
            </a:r>
          </a:p>
        </p:txBody>
      </p:sp>
      <p:sp>
        <p:nvSpPr>
          <p:cNvPr id="132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3" name="선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내역서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337484"/>
            <a:ext cx="20205700" cy="4699002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sz="9000" cap="all" spc="270"/>
            </a:lvl1pPr>
            <a:lvl2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sz="9000" cap="all" spc="270"/>
            </a:lvl2pPr>
            <a:lvl3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sz="9000" cap="all" spc="270"/>
            </a:lvl3pPr>
            <a:lvl4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sz="9000" cap="all" spc="270"/>
            </a:lvl4pPr>
            <a:lvl5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sz="9000" cap="all" spc="270"/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2" name="선"/>
          <p:cNvSpPr/>
          <p:nvPr/>
        </p:nvSpPr>
        <p:spPr>
          <a:xfrm>
            <a:off x="766878" y="952500"/>
            <a:ext cx="22850244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3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중요한 사실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1509784"/>
            <a:ext cx="20205700" cy="6852294"/>
          </a:xfrm>
          <a:prstGeom prst="rect">
            <a:avLst/>
          </a:prstGeom>
        </p:spPr>
        <p:txBody>
          <a:bodyPr anchor="b"/>
          <a:lstStyle>
            <a:lvl1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sz="25000" cap="all" spc="750"/>
            </a:lvl1pPr>
            <a:lvl2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sz="25000" cap="all" spc="750"/>
            </a:lvl2pPr>
            <a:lvl3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sz="25000" cap="all" spc="750"/>
            </a:lvl3pPr>
            <a:lvl4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sz="25000" cap="all" spc="750"/>
            </a:lvl4pPr>
            <a:lvl5pPr marL="0" indent="0" algn="ctr" defTabSz="584200">
              <a:lnSpc>
                <a:spcPct val="90000"/>
              </a:lnSpc>
              <a:spcBef>
                <a:spcPts val="0"/>
              </a:spcBef>
              <a:buSzTx/>
              <a:buNone/>
              <a:defRPr sz="25000" cap="all" spc="7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2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8407993"/>
            <a:ext cx="20205700" cy="694057"/>
          </a:xfrm>
          <a:prstGeom prst="rect">
            <a:avLst/>
          </a:prstGeom>
        </p:spPr>
        <p:txBody>
          <a:bodyPr/>
          <a:lstStyle>
            <a:lvl1pPr marL="0" indent="0" algn="ctr" defTabSz="572516">
              <a:lnSpc>
                <a:spcPct val="120000"/>
              </a:lnSpc>
              <a:spcBef>
                <a:spcPts val="0"/>
              </a:spcBef>
              <a:buSzTx/>
              <a:buNone/>
              <a:defRPr sz="3400" spc="100">
                <a:solidFill>
                  <a:schemeClr val="accent1"/>
                </a:solidFill>
              </a:defRPr>
            </a:lvl1pPr>
          </a:lstStyle>
          <a:p>
            <a:r>
              <a:t>사실 정보</a:t>
            </a:r>
          </a:p>
        </p:txBody>
      </p:sp>
      <p:sp>
        <p:nvSpPr>
          <p:cNvPr id="153" name="선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4" name="선"/>
          <p:cNvSpPr/>
          <p:nvPr/>
        </p:nvSpPr>
        <p:spPr>
          <a:xfrm>
            <a:off x="766878" y="12598400"/>
            <a:ext cx="22850244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인용">
    <p:bg>
      <p:bgPr>
        <a:solidFill>
          <a:srgbClr val="FF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6" y="11375560"/>
            <a:ext cx="20207127" cy="70663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3600" spc="107">
                <a:solidFill>
                  <a:schemeClr val="accent1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3600" spc="107">
                <a:solidFill>
                  <a:schemeClr val="accent1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3600" spc="107">
                <a:solidFill>
                  <a:schemeClr val="accent1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3600" spc="107">
                <a:solidFill>
                  <a:schemeClr val="accent1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3600" spc="107">
                <a:solidFill>
                  <a:schemeClr val="accent1"/>
                </a:solidFill>
              </a:defRPr>
            </a:lvl5pPr>
          </a:lstStyle>
          <a:p>
            <a:r>
              <a:t>속성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3" name="선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4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rgbClr val="1A5C7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5" name="본문 첫 번째 줄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2088436" y="4298870"/>
            <a:ext cx="20207128" cy="4699002"/>
          </a:xfrm>
          <a:prstGeom prst="rect">
            <a:avLst/>
          </a:prstGeom>
        </p:spPr>
        <p:txBody>
          <a:bodyPr anchor="ctr"/>
          <a:lstStyle/>
          <a:p>
            <a:pPr marL="0" lvl="4" indent="1645920" algn="ctr" defTabSz="350520">
              <a:lnSpc>
                <a:spcPct val="90000"/>
              </a:lnSpc>
              <a:spcBef>
                <a:spcPts val="0"/>
              </a:spcBef>
              <a:buSzTx/>
              <a:buNone/>
              <a:defRPr sz="5700" cap="all" spc="114"/>
            </a:pPr>
            <a:r>
              <a:t>“멋진 인용구”
</a:t>
            </a:r>
          </a:p>
        </p:txBody>
      </p:sp>
      <p:sp>
        <p:nvSpPr>
          <p:cNvPr id="1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-609600" y="431800"/>
            <a:ext cx="21514743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4" name="분홍색 배경에 밝은 터키색 카세트테이프"/>
          <p:cNvSpPr>
            <a:spLocks noGrp="1"/>
          </p:cNvSpPr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5" name="노란색 배경 앞의 초록색 책장에 놓인 작은 복고풍 시계"/>
          <p:cNvSpPr>
            <a:spLocks noGrp="1"/>
          </p:cNvSpPr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일렬로 늘어진 분홍색, 파란색, 주황색, 초록색 계열의 형광색 빈티지 텔레비전 네 대"/>
          <p:cNvSpPr>
            <a:spLocks noGrp="1"/>
          </p:cNvSpPr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811388" indent="-811388" algn="ctr">
              <a:spcBef>
                <a:spcPts val="0"/>
              </a:spcBef>
              <a:buBlip>
                <a:blip r:embed="rId2"/>
              </a:buBlip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7" indent="-811388" algn="ctr">
              <a:spcBef>
                <a:spcPts val="0"/>
              </a:spcBef>
              <a:buBlip>
                <a:blip r:embed="rId2"/>
              </a:buBlip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algn="ctr">
              <a:spcBef>
                <a:spcPts val="0"/>
              </a:spcBef>
              <a:buBlip>
                <a:blip r:embed="rId2"/>
              </a:buBlip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algn="ctr">
              <a:spcBef>
                <a:spcPts val="0"/>
              </a:spcBef>
              <a:buBlip>
                <a:blip r:embed="rId2"/>
              </a:buBlip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algn="ctr">
              <a:spcBef>
                <a:spcPts val="0"/>
              </a:spcBef>
              <a:buBlip>
                <a:blip r:embed="rId2"/>
              </a:buBlip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9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20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 numCol="2" spcCol="1289180"/>
          <a:lstStyle>
            <a:lvl1pPr marL="811388" indent="-811388" algn="ctr">
              <a:spcBef>
                <a:spcPts val="0"/>
              </a:spcBef>
              <a:buBlip>
                <a:blip r:embed="rId2"/>
              </a:buBlip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7" indent="-811388" algn="ctr">
              <a:spcBef>
                <a:spcPts val="0"/>
              </a:spcBef>
              <a:buBlip>
                <a:blip r:embed="rId2"/>
              </a:buBlip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algn="ctr">
              <a:spcBef>
                <a:spcPts val="0"/>
              </a:spcBef>
              <a:buBlip>
                <a:blip r:embed="rId2"/>
              </a:buBlip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algn="ctr">
              <a:spcBef>
                <a:spcPts val="0"/>
              </a:spcBef>
              <a:buBlip>
                <a:blip r:embed="rId2"/>
              </a:buBlip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algn="ctr">
              <a:spcBef>
                <a:spcPts val="0"/>
              </a:spcBef>
              <a:buBlip>
                <a:blip r:embed="rId2"/>
              </a:buBlip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노란색 배경 앞 초록색 책장에 일렬로 늘어진 작은 복고풍 시계 일곱 개"/>
          <p:cNvSpPr>
            <a:spLocks noGrp="1"/>
          </p:cNvSpPr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811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88">
                <a:solidFill>
                  <a:srgbClr val="FFFFFF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88">
                <a:solidFill>
                  <a:srgbClr val="FFFFFF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88">
                <a:solidFill>
                  <a:srgbClr val="FFFFFF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88">
                <a:solidFill>
                  <a:srgbClr val="FFFFFF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88">
                <a:solidFill>
                  <a:srgbClr val="FFFFFF"/>
                </a:solidFill>
              </a:defRPr>
            </a:lvl5pPr>
          </a:lstStyle>
          <a:p>
            <a:r>
              <a:t>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" name="위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237200" y="12364718"/>
            <a:ext cx="4965700" cy="467108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2200" b="0" cap="all" spc="0">
                <a:solidFill>
                  <a:srgbClr val="FFFFFF"/>
                </a:solidFill>
              </a:defRPr>
            </a:lvl1pPr>
          </a:lstStyle>
          <a:p>
            <a:r>
              <a:t>위치</a:t>
            </a:r>
          </a:p>
        </p:txBody>
      </p:sp>
      <p:sp>
        <p:nvSpPr>
          <p:cNvPr id="32" name="저자 및 날짜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6946900" y="12233909"/>
            <a:ext cx="10490200" cy="706630"/>
          </a:xfrm>
          <a:prstGeom prst="rect">
            <a:avLst/>
          </a:prstGeom>
        </p:spPr>
        <p:txBody>
          <a:bodyPr/>
          <a:lstStyle>
            <a:lvl1pPr marL="0" indent="0" algn="ctr" defTabSz="467359">
              <a:lnSpc>
                <a:spcPct val="130000"/>
              </a:lnSpc>
              <a:spcBef>
                <a:spcPts val="0"/>
              </a:spcBef>
              <a:buSzTx/>
              <a:buNone/>
              <a:defRPr sz="3500" spc="100">
                <a:solidFill>
                  <a:srgbClr val="FFFFFF"/>
                </a:solidFill>
              </a:defRPr>
            </a:lvl1pPr>
          </a:lstStyle>
          <a:p>
            <a:r>
              <a:t>저자 및 날짜</a:t>
            </a:r>
          </a:p>
        </p:txBody>
      </p:sp>
      <p:sp>
        <p:nvSpPr>
          <p:cNvPr id="33" name="선"/>
          <p:cNvSpPr/>
          <p:nvPr/>
        </p:nvSpPr>
        <p:spPr>
          <a:xfrm>
            <a:off x="766878" y="12060766"/>
            <a:ext cx="2285024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" name="선"/>
          <p:cNvSpPr/>
          <p:nvPr/>
        </p:nvSpPr>
        <p:spPr>
          <a:xfrm flipV="1">
            <a:off x="6527799" y="12034557"/>
            <a:ext cx="2" cy="111498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" name="선"/>
          <p:cNvSpPr/>
          <p:nvPr/>
        </p:nvSpPr>
        <p:spPr>
          <a:xfrm flipV="1">
            <a:off x="17856201" y="12034557"/>
            <a:ext cx="2" cy="111498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" name="선"/>
          <p:cNvSpPr/>
          <p:nvPr/>
        </p:nvSpPr>
        <p:spPr>
          <a:xfrm>
            <a:off x="766878" y="952499"/>
            <a:ext cx="22850244" cy="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" name="본문 첫 번째 줄…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 anchor="b"/>
          <a:lstStyle/>
          <a:p>
            <a:pPr marL="0" lvl="4" indent="1097280" algn="ctr" defTabSz="233679">
              <a:lnSpc>
                <a:spcPct val="130000"/>
              </a:lnSpc>
              <a:spcBef>
                <a:spcPts val="0"/>
              </a:spcBef>
              <a:buSzTx/>
              <a:buNone/>
              <a:defRPr sz="1760" spc="52">
                <a:solidFill>
                  <a:srgbClr val="FFFFFF"/>
                </a:solidFill>
              </a:defRPr>
            </a:pPr>
            <a:r>
              <a:t>프레젠테이션 부제
</a:t>
            </a:r>
          </a:p>
        </p:txBody>
      </p:sp>
      <p:sp>
        <p:nvSpPr>
          <p:cNvPr id="38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</p:spPr>
        <p:txBody>
          <a:bodyPr/>
          <a:lstStyle>
            <a:lvl1pPr algn="ctr">
              <a:defRPr sz="11000" u="none" spc="330">
                <a:solidFill>
                  <a:srgbClr val="FFFFFF"/>
                </a:solidFill>
              </a:defRPr>
            </a:lvl1pPr>
          </a:lstStyle>
          <a:p>
            <a:r>
              <a:t>프레젠테이션 제목</a:t>
            </a:r>
          </a:p>
        </p:txBody>
      </p:sp>
      <p:sp>
        <p:nvSpPr>
          <p:cNvPr id="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7624" y="12875007"/>
            <a:ext cx="438405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8015916"/>
            <a:ext cx="11785600" cy="384810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3600" spc="107">
                <a:solidFill>
                  <a:srgbClr val="8AACB9"/>
                </a:solidFill>
              </a:defRPr>
            </a:lvl1pPr>
            <a:lvl2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3600" spc="107">
                <a:solidFill>
                  <a:srgbClr val="8AACB9"/>
                </a:solidFill>
              </a:defRPr>
            </a:lvl2pPr>
            <a:lvl3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3600" spc="107">
                <a:solidFill>
                  <a:srgbClr val="8AACB9"/>
                </a:solidFill>
              </a:defRPr>
            </a:lvl3pPr>
            <a:lvl4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3600" spc="107">
                <a:solidFill>
                  <a:srgbClr val="8AACB9"/>
                </a:solidFill>
              </a:defRPr>
            </a:lvl4pPr>
            <a:lvl5pPr marL="0" indent="0" algn="ctr" defTabSz="584200">
              <a:lnSpc>
                <a:spcPct val="120000"/>
              </a:lnSpc>
              <a:spcBef>
                <a:spcPts val="0"/>
              </a:spcBef>
              <a:buSzTx/>
              <a:buNone/>
              <a:defRPr sz="3600" spc="107">
                <a:solidFill>
                  <a:srgbClr val="8AACB9"/>
                </a:solidFill>
              </a:defRPr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4925417"/>
            <a:ext cx="11785600" cy="2933702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48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12801600" y="1895695"/>
            <a:ext cx="17642204" cy="992461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9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9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 numCol="2" spcCol="1289180"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76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4" y="6720284"/>
            <a:ext cx="10972802" cy="546717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7" name="노란색 패턴 벽지 앞 빈티지 텔레비전"/>
          <p:cNvSpPr>
            <a:spLocks noGrp="1"/>
          </p:cNvSpPr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8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9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작은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88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4" y="6720284"/>
            <a:ext cx="10972802" cy="546717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0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큰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99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4" y="6720284"/>
            <a:ext cx="10972802" cy="546717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0" name="선"/>
          <p:cNvSpPr/>
          <p:nvPr/>
        </p:nvSpPr>
        <p:spPr>
          <a:xfrm flipV="1">
            <a:off x="762001" y="952499"/>
            <a:ext cx="22860003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섹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2086105" y="4292600"/>
            <a:ext cx="20205703" cy="5651500"/>
          </a:xfrm>
          <a:prstGeom prst="rect">
            <a:avLst/>
          </a:prstGeom>
        </p:spPr>
        <p:txBody>
          <a:bodyPr anchor="ctr"/>
          <a:lstStyle>
            <a:lvl1pPr algn="ctr">
              <a:defRPr sz="11000" u="none" spc="330">
                <a:solidFill>
                  <a:schemeClr val="accent5"/>
                </a:solidFill>
              </a:defRPr>
            </a:lvl1pPr>
          </a:lstStyle>
          <a:p>
            <a:r>
              <a:t>섹션 제목</a:t>
            </a:r>
          </a:p>
        </p:txBody>
      </p:sp>
      <p:sp>
        <p:nvSpPr>
          <p:cNvPr id="110" name="선"/>
          <p:cNvSpPr/>
          <p:nvPr/>
        </p:nvSpPr>
        <p:spPr>
          <a:xfrm flipV="1">
            <a:off x="761999" y="952499"/>
            <a:ext cx="22860003" cy="3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1" name="선"/>
          <p:cNvSpPr/>
          <p:nvPr/>
        </p:nvSpPr>
        <p:spPr>
          <a:xfrm>
            <a:off x="761999" y="12598400"/>
            <a:ext cx="22860003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4195233"/>
            <a:ext cx="20207127" cy="6282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buBlip>
                <a:blip r:embed="rId21"/>
              </a:buBlip>
            </a:lvl1pPr>
            <a:lvl2pPr>
              <a:buBlip>
                <a:blip r:embed="rId21"/>
              </a:buBlip>
            </a:lvl2pPr>
            <a:lvl3pPr>
              <a:buBlip>
                <a:blip r:embed="rId21"/>
              </a:buBlip>
            </a:lvl3pPr>
            <a:lvl4pPr>
              <a:buBlip>
                <a:blip r:embed="rId21"/>
              </a:buBlip>
            </a:lvl4pPr>
            <a:lvl5pPr>
              <a:buBlip>
                <a:blip r:embed="rId21"/>
              </a:buBlip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선"/>
          <p:cNvSpPr/>
          <p:nvPr/>
        </p:nvSpPr>
        <p:spPr>
          <a:xfrm>
            <a:off x="766878" y="952499"/>
            <a:ext cx="22850244" cy="3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" name="선"/>
          <p:cNvSpPr/>
          <p:nvPr/>
        </p:nvSpPr>
        <p:spPr>
          <a:xfrm>
            <a:off x="757216" y="12603828"/>
            <a:ext cx="22862944" cy="2"/>
          </a:xfrm>
          <a:prstGeom prst="line">
            <a:avLst/>
          </a:prstGeom>
          <a:ln w="76200">
            <a:solidFill>
              <a:srgbClr val="443658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7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200" b="0" spc="0"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sng" strike="noStrike" cap="all" spc="270" baseline="0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sng" strike="noStrike" cap="all" spc="270" baseline="0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sng" strike="noStrike" cap="all" spc="270" baseline="0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sng" strike="noStrike" cap="all" spc="270" baseline="0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sng" strike="noStrike" cap="all" spc="270" baseline="0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sng" strike="noStrike" cap="all" spc="270" baseline="0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sng" strike="noStrike" cap="all" spc="270" baseline="0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sng" strike="noStrike" cap="all" spc="270" baseline="0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sng" strike="noStrike" cap="all" spc="270" baseline="0">
          <a:solidFill>
            <a:schemeClr val="accent6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titleStyle>
    <p:bodyStyle>
      <a:lvl1pPr marL="881944" marR="0" indent="-881944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1"/>
        </a:buBlip>
        <a:tabLst/>
        <a:defRPr sz="5000" b="1" i="0" u="none" strike="noStrike" cap="none" spc="50" baseline="0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516944" marR="0" indent="-881944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1"/>
        </a:buBlip>
        <a:tabLst/>
        <a:defRPr sz="5000" b="1" i="0" u="none" strike="noStrike" cap="none" spc="50" baseline="0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2151944" marR="0" indent="-881944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1"/>
        </a:buBlip>
        <a:tabLst/>
        <a:defRPr sz="5000" b="1" i="0" u="none" strike="noStrike" cap="none" spc="50" baseline="0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786944" marR="0" indent="-881944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1"/>
        </a:buBlip>
        <a:tabLst/>
        <a:defRPr sz="5000" b="1" i="0" u="none" strike="noStrike" cap="none" spc="50" baseline="0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3421943" marR="0" indent="-881944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Pct val="100000"/>
        <a:buFontTx/>
        <a:buBlip>
          <a:blip r:embed="rId21"/>
        </a:buBlip>
        <a:tabLst/>
        <a:defRPr sz="5000" b="1" i="0" u="none" strike="noStrike" cap="none" spc="50" baseline="0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0" marR="0" indent="0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50" baseline="0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0" marR="0" indent="0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50" baseline="0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0" marR="0" indent="0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50" baseline="0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0" marR="0" indent="0" algn="l" defTabSz="355600" rtl="0" latinLnBrk="0">
        <a:lnSpc>
          <a:spcPct val="150000"/>
        </a:lnSpc>
        <a:spcBef>
          <a:spcPts val="430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50" baseline="0">
          <a:solidFill>
            <a:srgbClr val="1A5C71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whooing.com/#main/insert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- 국하현…"/>
          <p:cNvSpPr txBox="1">
            <a:spLocks noGrp="1"/>
          </p:cNvSpPr>
          <p:nvPr>
            <p:ph type="subTitle" sz="quarter" idx="1"/>
          </p:nvPr>
        </p:nvSpPr>
        <p:spPr>
          <a:xfrm>
            <a:off x="16693168" y="7446343"/>
            <a:ext cx="5595333" cy="3080086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30000"/>
              </a:lnSpc>
              <a:defRPr sz="4400" b="1" cap="none" spc="100">
                <a:solidFill>
                  <a:srgbClr val="FFFFFF"/>
                </a:solidFill>
              </a:defRPr>
            </a:pPr>
            <a:r>
              <a:t>- 국하현</a:t>
            </a:r>
            <a:endParaRPr spc="132"/>
          </a:p>
          <a:p>
            <a:pPr>
              <a:lnSpc>
                <a:spcPct val="130000"/>
              </a:lnSpc>
              <a:defRPr sz="4400" b="1" cap="none" spc="100">
                <a:solidFill>
                  <a:srgbClr val="FFFFFF"/>
                </a:solidFill>
              </a:defRPr>
            </a:pPr>
            <a:r>
              <a:t>- 김민재</a:t>
            </a:r>
            <a:endParaRPr spc="132"/>
          </a:p>
          <a:p>
            <a:pPr>
              <a:lnSpc>
                <a:spcPct val="130000"/>
              </a:lnSpc>
              <a:defRPr sz="4400" b="1" cap="none" spc="100">
                <a:solidFill>
                  <a:srgbClr val="FFFFFF"/>
                </a:solidFill>
              </a:defRPr>
            </a:pPr>
            <a:r>
              <a:t>- 김진우 </a:t>
            </a:r>
          </a:p>
        </p:txBody>
      </p:sp>
      <p:sp>
        <p:nvSpPr>
          <p:cNvPr id="218" name="We are ing"/>
          <p:cNvSpPr txBox="1">
            <a:spLocks noGrp="1"/>
          </p:cNvSpPr>
          <p:nvPr>
            <p:ph type="ctrTitle"/>
          </p:nvPr>
        </p:nvSpPr>
        <p:spPr>
          <a:xfrm>
            <a:off x="2082800" y="5238786"/>
            <a:ext cx="20205700" cy="1804232"/>
          </a:xfrm>
          <a:prstGeom prst="rect">
            <a:avLst/>
          </a:prstGeom>
        </p:spPr>
        <p:txBody>
          <a:bodyPr/>
          <a:lstStyle>
            <a:lvl1pPr>
              <a:defRPr sz="9000" i="1" u="sng" spc="200">
                <a:solidFill>
                  <a:srgbClr val="F4F5B0"/>
                </a:solidFill>
              </a:defRPr>
            </a:lvl1pPr>
          </a:lstStyle>
          <a:p>
            <a:r>
              <a:t>We are ing</a:t>
            </a:r>
          </a:p>
        </p:txBody>
      </p:sp>
      <p:sp>
        <p:nvSpPr>
          <p:cNvPr id="219" name="“WING_”"/>
          <p:cNvSpPr txBox="1"/>
          <p:nvPr/>
        </p:nvSpPr>
        <p:spPr>
          <a:xfrm>
            <a:off x="2082800" y="2224693"/>
            <a:ext cx="20205700" cy="216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584200">
              <a:lnSpc>
                <a:spcPct val="90000"/>
              </a:lnSpc>
              <a:spcBef>
                <a:spcPts val="0"/>
              </a:spcBef>
              <a:defRPr sz="11500" cap="all" spc="300">
                <a:solidFill>
                  <a:srgbClr val="FFFFFF"/>
                </a:solidFill>
              </a:defRPr>
            </a:lvl1pPr>
          </a:lstStyle>
          <a:p>
            <a:r>
              <a:t>“WING_”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유저플로우-로그인.png" descr="유저플로우-로그인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17" y="3191073"/>
            <a:ext cx="23591821" cy="8899474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프로젝트 개요 - 유저플로우(로그인영역)"/>
          <p:cNvSpPr txBox="1">
            <a:spLocks noGrp="1"/>
          </p:cNvSpPr>
          <p:nvPr>
            <p:ph type="title" idx="4294967295"/>
          </p:nvPr>
        </p:nvSpPr>
        <p:spPr>
          <a:xfrm>
            <a:off x="644625" y="633328"/>
            <a:ext cx="16585540" cy="1649710"/>
          </a:xfrm>
          <a:prstGeom prst="rect">
            <a:avLst/>
          </a:prstGeom>
        </p:spPr>
        <p:txBody>
          <a:bodyPr/>
          <a:lstStyle/>
          <a:p>
            <a:pPr defTabSz="514094">
              <a:defRPr sz="7900" spc="200"/>
            </a:pPr>
            <a:r>
              <a:t>프로젝트 개요 - </a:t>
            </a:r>
            <a:r>
              <a:rPr sz="6100" spc="99"/>
              <a:t>유저플로우(로그인영역)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유저플로우-회원.png" descr="유저플로우-회원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910" y="2772806"/>
            <a:ext cx="14622933" cy="97345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6" name="터미널"/>
          <p:cNvGrpSpPr/>
          <p:nvPr/>
        </p:nvGrpSpPr>
        <p:grpSpPr>
          <a:xfrm>
            <a:off x="17010478" y="1436223"/>
            <a:ext cx="2443211" cy="965202"/>
            <a:chOff x="0" y="0"/>
            <a:chExt cx="2443210" cy="965200"/>
          </a:xfrm>
        </p:grpSpPr>
        <p:sp>
          <p:nvSpPr>
            <p:cNvPr id="314" name="도형"/>
            <p:cNvSpPr/>
            <p:nvPr/>
          </p:nvSpPr>
          <p:spPr>
            <a:xfrm>
              <a:off x="0" y="0"/>
              <a:ext cx="2443211" cy="96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4800" b="0" spc="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/>
            </a:p>
          </p:txBody>
        </p:sp>
        <p:sp>
          <p:nvSpPr>
            <p:cNvPr id="315" name="Nav"/>
            <p:cNvSpPr txBox="1"/>
            <p:nvPr/>
          </p:nvSpPr>
          <p:spPr>
            <a:xfrm>
              <a:off x="0" y="12700"/>
              <a:ext cx="2443211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4800" b="0" spc="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t>Nav</a:t>
              </a:r>
            </a:p>
          </p:txBody>
        </p:sp>
      </p:grpSp>
      <p:sp>
        <p:nvSpPr>
          <p:cNvPr id="317" name="선"/>
          <p:cNvSpPr/>
          <p:nvPr/>
        </p:nvSpPr>
        <p:spPr>
          <a:xfrm flipV="1">
            <a:off x="16000947" y="2553309"/>
            <a:ext cx="1482381" cy="12216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320" name="터미널"/>
          <p:cNvGrpSpPr/>
          <p:nvPr/>
        </p:nvGrpSpPr>
        <p:grpSpPr>
          <a:xfrm>
            <a:off x="1426307" y="4702788"/>
            <a:ext cx="2443211" cy="1221607"/>
            <a:chOff x="0" y="0"/>
            <a:chExt cx="2443209" cy="1221605"/>
          </a:xfrm>
        </p:grpSpPr>
        <p:sp>
          <p:nvSpPr>
            <p:cNvPr id="318" name="도형"/>
            <p:cNvSpPr/>
            <p:nvPr/>
          </p:nvSpPr>
          <p:spPr>
            <a:xfrm>
              <a:off x="-1" y="0"/>
              <a:ext cx="2443211" cy="1221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4800" b="0" spc="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/>
            </a:p>
          </p:txBody>
        </p:sp>
        <p:sp>
          <p:nvSpPr>
            <p:cNvPr id="319" name="Page"/>
            <p:cNvSpPr txBox="1"/>
            <p:nvPr/>
          </p:nvSpPr>
          <p:spPr>
            <a:xfrm>
              <a:off x="0" y="140902"/>
              <a:ext cx="2443210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4800" b="0" spc="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t>Page</a:t>
              </a:r>
            </a:p>
          </p:txBody>
        </p:sp>
      </p:grpSp>
      <p:sp>
        <p:nvSpPr>
          <p:cNvPr id="321" name="선"/>
          <p:cNvSpPr/>
          <p:nvPr/>
        </p:nvSpPr>
        <p:spPr>
          <a:xfrm flipH="1" flipV="1">
            <a:off x="5006822" y="4827735"/>
            <a:ext cx="8220887" cy="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2" name="선"/>
          <p:cNvSpPr/>
          <p:nvPr/>
        </p:nvSpPr>
        <p:spPr>
          <a:xfrm flipH="1" flipV="1">
            <a:off x="4869660" y="5727822"/>
            <a:ext cx="5895357" cy="780904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3" name="선"/>
          <p:cNvSpPr/>
          <p:nvPr/>
        </p:nvSpPr>
        <p:spPr>
          <a:xfrm flipH="1" flipV="1">
            <a:off x="4379132" y="6278634"/>
            <a:ext cx="3321634" cy="2908597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4" name="선"/>
          <p:cNvSpPr/>
          <p:nvPr/>
        </p:nvSpPr>
        <p:spPr>
          <a:xfrm flipH="1" flipV="1">
            <a:off x="3523565" y="6745834"/>
            <a:ext cx="1622414" cy="24435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5" name="프로젝트 개요 - 유저플로우(회원영역)"/>
          <p:cNvSpPr txBox="1">
            <a:spLocks noGrp="1"/>
          </p:cNvSpPr>
          <p:nvPr>
            <p:ph type="title" idx="4294967295"/>
          </p:nvPr>
        </p:nvSpPr>
        <p:spPr>
          <a:xfrm>
            <a:off x="438208" y="507252"/>
            <a:ext cx="16784344" cy="1649710"/>
          </a:xfrm>
          <a:prstGeom prst="rect">
            <a:avLst/>
          </a:prstGeom>
        </p:spPr>
        <p:txBody>
          <a:bodyPr/>
          <a:lstStyle/>
          <a:p>
            <a:pPr defTabSz="531622">
              <a:defRPr sz="8100" spc="200"/>
            </a:pPr>
            <a:r>
              <a:t>프로젝트 개요 - </a:t>
            </a:r>
            <a:r>
              <a:rPr sz="6300" spc="100"/>
              <a:t>유저플로우(회원영역)</a:t>
            </a:r>
          </a:p>
        </p:txBody>
      </p:sp>
      <p:grpSp>
        <p:nvGrpSpPr>
          <p:cNvPr id="328" name="터미널"/>
          <p:cNvGrpSpPr/>
          <p:nvPr/>
        </p:nvGrpSpPr>
        <p:grpSpPr>
          <a:xfrm>
            <a:off x="20003566" y="10229699"/>
            <a:ext cx="3245217" cy="1163725"/>
            <a:chOff x="0" y="0"/>
            <a:chExt cx="3245216" cy="1163724"/>
          </a:xfrm>
        </p:grpSpPr>
        <p:sp>
          <p:nvSpPr>
            <p:cNvPr id="326" name="도형"/>
            <p:cNvSpPr/>
            <p:nvPr/>
          </p:nvSpPr>
          <p:spPr>
            <a:xfrm>
              <a:off x="0" y="0"/>
              <a:ext cx="3245217" cy="1163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4800" b="0" spc="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/>
            </a:p>
          </p:txBody>
        </p:sp>
        <p:sp>
          <p:nvSpPr>
            <p:cNvPr id="327" name="Footer"/>
            <p:cNvSpPr txBox="1"/>
            <p:nvPr/>
          </p:nvSpPr>
          <p:spPr>
            <a:xfrm>
              <a:off x="-1" y="111961"/>
              <a:ext cx="3245218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4800" b="0" spc="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t>Footer</a:t>
              </a:r>
            </a:p>
          </p:txBody>
        </p:sp>
      </p:grpSp>
      <p:sp>
        <p:nvSpPr>
          <p:cNvPr id="329" name="선"/>
          <p:cNvSpPr/>
          <p:nvPr/>
        </p:nvSpPr>
        <p:spPr>
          <a:xfrm>
            <a:off x="16284161" y="10127585"/>
            <a:ext cx="3242166" cy="63067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프로젝트 개요 - 회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536266" y="286704"/>
            <a:ext cx="16514606" cy="1649710"/>
          </a:xfrm>
          <a:prstGeom prst="rect">
            <a:avLst/>
          </a:prstGeom>
        </p:spPr>
        <p:txBody>
          <a:bodyPr/>
          <a:lstStyle/>
          <a:p>
            <a:pPr defTabSz="525779">
              <a:defRPr sz="8100" spc="200"/>
            </a:pPr>
            <a:r>
              <a:t>프로젝트 개요 - </a:t>
            </a:r>
            <a:r>
              <a:rPr sz="6300" spc="100"/>
              <a:t>회원영역(주요기능)</a:t>
            </a:r>
          </a:p>
        </p:txBody>
      </p:sp>
      <p:pic>
        <p:nvPicPr>
          <p:cNvPr id="332" name="스크린샷 2024-10-15 오후 9.21.34.png" descr="스크린샷 2024-10-15 오후 9.21.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48" y="2143744"/>
            <a:ext cx="21722243" cy="10599599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선"/>
          <p:cNvSpPr/>
          <p:nvPr/>
        </p:nvSpPr>
        <p:spPr>
          <a:xfrm flipH="1" flipV="1">
            <a:off x="13808242" y="7422642"/>
            <a:ext cx="1670823" cy="918592"/>
          </a:xfrm>
          <a:prstGeom prst="line">
            <a:avLst/>
          </a:prstGeom>
          <a:ln w="76200">
            <a:solidFill>
              <a:srgbClr val="F42D1A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34" name="모서리가 둥근 직사각형"/>
          <p:cNvSpPr/>
          <p:nvPr/>
        </p:nvSpPr>
        <p:spPr>
          <a:xfrm>
            <a:off x="15264423" y="7942195"/>
            <a:ext cx="3363060" cy="1330308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35" name="모서리가 둥근 직사각형"/>
          <p:cNvSpPr/>
          <p:nvPr/>
        </p:nvSpPr>
        <p:spPr>
          <a:xfrm>
            <a:off x="10791618" y="6208057"/>
            <a:ext cx="3363058" cy="1573513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스크린샷 2024-10-20 오후 9.36.29.png" descr="스크린샷 2024-10-20 오후 9.36.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427" y="2089131"/>
            <a:ext cx="19547857" cy="11237491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선"/>
          <p:cNvSpPr/>
          <p:nvPr/>
        </p:nvSpPr>
        <p:spPr>
          <a:xfrm flipH="1">
            <a:off x="3874720" y="6135689"/>
            <a:ext cx="3696716" cy="1391229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39" name="선"/>
          <p:cNvSpPr/>
          <p:nvPr/>
        </p:nvSpPr>
        <p:spPr>
          <a:xfrm flipV="1">
            <a:off x="11627133" y="1804342"/>
            <a:ext cx="5078272" cy="171423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0" name="선"/>
          <p:cNvSpPr/>
          <p:nvPr/>
        </p:nvSpPr>
        <p:spPr>
          <a:xfrm flipV="1">
            <a:off x="15526511" y="2089130"/>
            <a:ext cx="1891644" cy="142944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1" name="선"/>
          <p:cNvSpPr/>
          <p:nvPr/>
        </p:nvSpPr>
        <p:spPr>
          <a:xfrm flipV="1">
            <a:off x="18463907" y="2089129"/>
            <a:ext cx="61839" cy="189746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2" name="선"/>
          <p:cNvSpPr/>
          <p:nvPr/>
        </p:nvSpPr>
        <p:spPr>
          <a:xfrm flipH="1" flipV="1">
            <a:off x="19696174" y="2111586"/>
            <a:ext cx="1716832" cy="751741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3" name="프로젝트 개요 - 유저플로우(관리자영역)"/>
          <p:cNvSpPr txBox="1">
            <a:spLocks noGrp="1"/>
          </p:cNvSpPr>
          <p:nvPr>
            <p:ph type="title" idx="4294967295"/>
          </p:nvPr>
        </p:nvSpPr>
        <p:spPr>
          <a:xfrm>
            <a:off x="335157" y="297947"/>
            <a:ext cx="17056372" cy="1813638"/>
          </a:xfrm>
          <a:prstGeom prst="rect">
            <a:avLst/>
          </a:prstGeom>
        </p:spPr>
        <p:txBody>
          <a:bodyPr/>
          <a:lstStyle/>
          <a:p>
            <a:pPr defTabSz="508254">
              <a:defRPr sz="7800" spc="200"/>
            </a:pPr>
            <a:r>
              <a:t>프로젝트 개요 - </a:t>
            </a:r>
            <a:r>
              <a:rPr sz="6000" spc="100"/>
              <a:t>유저플로우(관리자영역)</a:t>
            </a:r>
          </a:p>
        </p:txBody>
      </p:sp>
      <p:grpSp>
        <p:nvGrpSpPr>
          <p:cNvPr id="346" name="터미널"/>
          <p:cNvGrpSpPr/>
          <p:nvPr/>
        </p:nvGrpSpPr>
        <p:grpSpPr>
          <a:xfrm>
            <a:off x="1175706" y="7044317"/>
            <a:ext cx="2443212" cy="965202"/>
            <a:chOff x="0" y="0"/>
            <a:chExt cx="2443210" cy="965200"/>
          </a:xfrm>
        </p:grpSpPr>
        <p:sp>
          <p:nvSpPr>
            <p:cNvPr id="344" name="도형"/>
            <p:cNvSpPr/>
            <p:nvPr/>
          </p:nvSpPr>
          <p:spPr>
            <a:xfrm>
              <a:off x="0" y="0"/>
              <a:ext cx="2443211" cy="96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4800" b="0" spc="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/>
            </a:p>
          </p:txBody>
        </p:sp>
        <p:sp>
          <p:nvSpPr>
            <p:cNvPr id="345" name="Nav"/>
            <p:cNvSpPr txBox="1"/>
            <p:nvPr/>
          </p:nvSpPr>
          <p:spPr>
            <a:xfrm>
              <a:off x="0" y="12700"/>
              <a:ext cx="2443211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4800" b="0" spc="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t>Nav</a:t>
              </a:r>
            </a:p>
          </p:txBody>
        </p:sp>
      </p:grpSp>
      <p:grpSp>
        <p:nvGrpSpPr>
          <p:cNvPr id="349" name="터미널"/>
          <p:cNvGrpSpPr/>
          <p:nvPr/>
        </p:nvGrpSpPr>
        <p:grpSpPr>
          <a:xfrm>
            <a:off x="17418153" y="582736"/>
            <a:ext cx="2443211" cy="1221606"/>
            <a:chOff x="0" y="0"/>
            <a:chExt cx="2443209" cy="1221605"/>
          </a:xfrm>
        </p:grpSpPr>
        <p:sp>
          <p:nvSpPr>
            <p:cNvPr id="347" name="도형"/>
            <p:cNvSpPr/>
            <p:nvPr/>
          </p:nvSpPr>
          <p:spPr>
            <a:xfrm>
              <a:off x="-1" y="0"/>
              <a:ext cx="2443211" cy="1221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4800" b="0" spc="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/>
            </a:p>
          </p:txBody>
        </p:sp>
        <p:sp>
          <p:nvSpPr>
            <p:cNvPr id="348" name="Page"/>
            <p:cNvSpPr txBox="1"/>
            <p:nvPr/>
          </p:nvSpPr>
          <p:spPr>
            <a:xfrm>
              <a:off x="0" y="140902"/>
              <a:ext cx="2443210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4800" b="0" spc="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t>Page</a:t>
              </a:r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스크린샷 2024-10-20 오후 9.37.33.png" descr="스크린샷 2024-10-20 오후 9.37.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93" y="1948943"/>
            <a:ext cx="22261862" cy="11079097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프로젝트 개요-관리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223650" y="239621"/>
            <a:ext cx="15536303" cy="1649714"/>
          </a:xfrm>
          <a:prstGeom prst="rect">
            <a:avLst/>
          </a:prstGeom>
        </p:spPr>
        <p:txBody>
          <a:bodyPr/>
          <a:lstStyle/>
          <a:p>
            <a:pPr defTabSz="461518">
              <a:defRPr sz="7100" spc="200"/>
            </a:pPr>
            <a:r>
              <a:t>프로젝트 개요-관리자영역</a:t>
            </a:r>
            <a:r>
              <a:rPr sz="5500" spc="99"/>
              <a:t>(주요기능)</a:t>
            </a:r>
          </a:p>
        </p:txBody>
      </p:sp>
      <p:sp>
        <p:nvSpPr>
          <p:cNvPr id="353" name="모서리가 둥근 직사각형"/>
          <p:cNvSpPr/>
          <p:nvPr/>
        </p:nvSpPr>
        <p:spPr>
          <a:xfrm>
            <a:off x="5765724" y="3974386"/>
            <a:ext cx="3363060" cy="1330308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4" name="모서리가 둥근 직사각형"/>
          <p:cNvSpPr/>
          <p:nvPr/>
        </p:nvSpPr>
        <p:spPr>
          <a:xfrm>
            <a:off x="5765724" y="2420229"/>
            <a:ext cx="3363060" cy="1205830"/>
          </a:xfrm>
          <a:prstGeom prst="roundRect">
            <a:avLst>
              <a:gd name="adj" fmla="val 1654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5" name="모서리가 둥근 직사각형"/>
          <p:cNvSpPr/>
          <p:nvPr/>
        </p:nvSpPr>
        <p:spPr>
          <a:xfrm>
            <a:off x="5765724" y="5653020"/>
            <a:ext cx="3363060" cy="1330308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Figma 사용…"/>
          <p:cNvSpPr txBox="1">
            <a:spLocks noGrp="1"/>
          </p:cNvSpPr>
          <p:nvPr>
            <p:ph type="body" sz="half" idx="1"/>
          </p:nvPr>
        </p:nvSpPr>
        <p:spPr>
          <a:xfrm>
            <a:off x="2325497" y="4306630"/>
            <a:ext cx="19054358" cy="6625068"/>
          </a:xfrm>
          <a:prstGeom prst="rect">
            <a:avLst/>
          </a:prstGeom>
        </p:spPr>
        <p:txBody>
          <a:bodyPr/>
          <a:lstStyle/>
          <a:p>
            <a:pPr marL="987777" indent="-987777">
              <a:buClr>
                <a:srgbClr val="5E5E5E"/>
              </a:buClr>
              <a:buAutoNum type="arabicPeriod"/>
              <a:defRPr spc="0"/>
            </a:pPr>
            <a:r>
              <a:t>Figma 사용</a:t>
            </a:r>
          </a:p>
          <a:p>
            <a:pPr marL="987777" indent="-987777">
              <a:buClr>
                <a:srgbClr val="5E5E5E"/>
              </a:buClr>
              <a:buAutoNum type="arabicPeriod"/>
              <a:defRPr spc="0"/>
            </a:pPr>
            <a:r>
              <a:t>공통 / 사용자 / 관리자 구분</a:t>
            </a:r>
          </a:p>
          <a:p>
            <a:pPr marL="987777" indent="-987777">
              <a:buClr>
                <a:srgbClr val="5E5E5E"/>
              </a:buClr>
              <a:buAutoNum type="arabicPeriod"/>
              <a:defRPr spc="0"/>
            </a:pPr>
            <a:r>
              <a:t>색상 통일</a:t>
            </a:r>
          </a:p>
        </p:txBody>
      </p:sp>
      <p:sp>
        <p:nvSpPr>
          <p:cNvPr id="358" name="프로젝트 개요 - UI 구상"/>
          <p:cNvSpPr txBox="1">
            <a:spLocks noGrp="1"/>
          </p:cNvSpPr>
          <p:nvPr>
            <p:ph type="title"/>
          </p:nvPr>
        </p:nvSpPr>
        <p:spPr>
          <a:xfrm>
            <a:off x="1172727" y="1289799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개요 </a:t>
            </a:r>
            <a:r>
              <a:rPr sz="6900"/>
              <a:t>- UI 구상</a:t>
            </a:r>
          </a:p>
        </p:txBody>
      </p:sp>
      <p:sp>
        <p:nvSpPr>
          <p:cNvPr id="359" name="=&gt; 유저 플로우 고려"/>
          <p:cNvSpPr txBox="1"/>
          <p:nvPr/>
        </p:nvSpPr>
        <p:spPr>
          <a:xfrm>
            <a:off x="12470140" y="6214697"/>
            <a:ext cx="7040861" cy="1126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pc="0"/>
            </a:lvl1pPr>
          </a:lstStyle>
          <a:p>
            <a:r>
              <a:t> =&gt; 유저 플로우 고려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프로젝트 개요 - 데이터모델링(주요 기능 erd)"/>
          <p:cNvSpPr txBox="1">
            <a:spLocks noGrp="1"/>
          </p:cNvSpPr>
          <p:nvPr>
            <p:ph type="title"/>
          </p:nvPr>
        </p:nvSpPr>
        <p:spPr>
          <a:xfrm>
            <a:off x="1329706" y="1265980"/>
            <a:ext cx="20207128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개요 </a:t>
            </a:r>
            <a:r>
              <a:rPr sz="6900"/>
              <a:t>- 데이터모델링(주요 기능 erd) </a:t>
            </a:r>
          </a:p>
        </p:txBody>
      </p:sp>
      <p:pic>
        <p:nvPicPr>
          <p:cNvPr id="362" name="ERD(전체 심플).png" descr="ERD(전체 심플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67" y="2876202"/>
            <a:ext cx="22591466" cy="9573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프로젝트 개요 - 데이터모델링(회원 erd)"/>
          <p:cNvSpPr txBox="1">
            <a:spLocks noGrp="1"/>
          </p:cNvSpPr>
          <p:nvPr>
            <p:ph type="title"/>
          </p:nvPr>
        </p:nvSpPr>
        <p:spPr>
          <a:xfrm>
            <a:off x="1329706" y="1265980"/>
            <a:ext cx="20207128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개요 </a:t>
            </a:r>
            <a:r>
              <a:rPr sz="6900"/>
              <a:t>- 데이터모델링(회원 erd)</a:t>
            </a:r>
          </a:p>
        </p:txBody>
      </p:sp>
      <p:pic>
        <p:nvPicPr>
          <p:cNvPr id="365" name="ERD(회원 주요 기능).png" descr="ERD(회원 주요 기능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70" y="2986936"/>
            <a:ext cx="22684061" cy="9507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프로젝트 개요 - 데이터모델링(관리자 erd)"/>
          <p:cNvSpPr txBox="1">
            <a:spLocks noGrp="1"/>
          </p:cNvSpPr>
          <p:nvPr>
            <p:ph type="title"/>
          </p:nvPr>
        </p:nvSpPr>
        <p:spPr>
          <a:xfrm>
            <a:off x="1329706" y="126598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개요 </a:t>
            </a:r>
            <a:r>
              <a:rPr sz="6900"/>
              <a:t>- 데이터모델링(관리자 erd)</a:t>
            </a:r>
          </a:p>
        </p:txBody>
      </p:sp>
      <p:pic>
        <p:nvPicPr>
          <p:cNvPr id="368" name="관리자 erd.png" descr="관리자 e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971800"/>
            <a:ext cx="22479000" cy="939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프로젝트 개요 - 개발 도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개요 </a:t>
            </a:r>
            <a:r>
              <a:rPr sz="6900"/>
              <a:t>- 개발 도구</a:t>
            </a:r>
          </a:p>
        </p:txBody>
      </p:sp>
      <p:pic>
        <p:nvPicPr>
          <p:cNvPr id="371" name="free-icon-css-3-5968242.png" descr="free-icon-css-3-59682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839" y="8961011"/>
            <a:ext cx="2678912" cy="2546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pngwing.com.png" descr="pngwing.c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785" y="8912752"/>
            <a:ext cx="1943456" cy="2642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free-icon-java-226777.png" descr="free-icon-java-22677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1197" y="8836235"/>
            <a:ext cx="2969670" cy="2713052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FrontEnd"/>
          <p:cNvSpPr txBox="1"/>
          <p:nvPr/>
        </p:nvSpPr>
        <p:spPr>
          <a:xfrm>
            <a:off x="3666657" y="7796875"/>
            <a:ext cx="29673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FrontEnd</a:t>
            </a:r>
          </a:p>
        </p:txBody>
      </p:sp>
      <p:sp>
        <p:nvSpPr>
          <p:cNvPr id="375" name="BackEnd"/>
          <p:cNvSpPr txBox="1"/>
          <p:nvPr/>
        </p:nvSpPr>
        <p:spPr>
          <a:xfrm>
            <a:off x="12248388" y="7964671"/>
            <a:ext cx="28321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BackEnd</a:t>
            </a:r>
          </a:p>
        </p:txBody>
      </p:sp>
      <p:sp>
        <p:nvSpPr>
          <p:cNvPr id="376" name="DataBase"/>
          <p:cNvSpPr txBox="1"/>
          <p:nvPr/>
        </p:nvSpPr>
        <p:spPr>
          <a:xfrm>
            <a:off x="20295333" y="1282700"/>
            <a:ext cx="306514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DataBase</a:t>
            </a:r>
          </a:p>
        </p:txBody>
      </p:sp>
      <p:sp>
        <p:nvSpPr>
          <p:cNvPr id="377" name="Dev Tools"/>
          <p:cNvSpPr txBox="1"/>
          <p:nvPr/>
        </p:nvSpPr>
        <p:spPr>
          <a:xfrm>
            <a:off x="19359404" y="8079444"/>
            <a:ext cx="314452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Dev Tools</a:t>
            </a:r>
          </a:p>
        </p:txBody>
      </p:sp>
      <p:pic>
        <p:nvPicPr>
          <p:cNvPr id="378" name="pngegg.png" descr="pngeg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6713" y="1365150"/>
            <a:ext cx="3542385" cy="3787213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UI Design"/>
          <p:cNvSpPr txBox="1"/>
          <p:nvPr/>
        </p:nvSpPr>
        <p:spPr>
          <a:xfrm>
            <a:off x="1371586" y="3224509"/>
            <a:ext cx="316738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UI Design</a:t>
            </a:r>
          </a:p>
        </p:txBody>
      </p:sp>
      <p:pic>
        <p:nvPicPr>
          <p:cNvPr id="380" name="pngegg (1).png" descr="pngegg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0368" y="4199047"/>
            <a:ext cx="2969818" cy="2713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kisspng-oracle-sql-developer-oracle-database-oracle-applic-download-oddgen-5cee176fc158e7.826414721559107439792.png" descr="kisspng-oracle-sql-developer-oracle-database-oracle-applic-download-oddgen-5cee176fc158e7.82641472155910743979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92883" y="9023694"/>
            <a:ext cx="2157592" cy="2611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ntellij_macos_bigsur_icon_190061.png" descr="intellij_macos_bigsur_icon_19006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18448" y="9023694"/>
            <a:ext cx="2611357" cy="2611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pngwing.com.png" descr="pngwing.co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7987" y="9070848"/>
            <a:ext cx="3476721" cy="2326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pngwing.com.png" descr="pngwing.co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2559" y="4791366"/>
            <a:ext cx="2361338" cy="2326676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Framework"/>
          <p:cNvSpPr txBox="1"/>
          <p:nvPr/>
        </p:nvSpPr>
        <p:spPr>
          <a:xfrm>
            <a:off x="15367074" y="3391468"/>
            <a:ext cx="366014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Framework</a:t>
            </a:r>
          </a:p>
        </p:txBody>
      </p:sp>
      <p:pic>
        <p:nvPicPr>
          <p:cNvPr id="386" name="Spring_Boot.svg.png" descr="Spring_Boot.svg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39529" y="4636280"/>
            <a:ext cx="2468685" cy="2311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mybatis-1336519699552255094_0px.svg" descr="mybatis-1336519699552255094_0px.sv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94652" y="4435728"/>
            <a:ext cx="2713040" cy="2713039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Library"/>
          <p:cNvSpPr txBox="1"/>
          <p:nvPr/>
        </p:nvSpPr>
        <p:spPr>
          <a:xfrm>
            <a:off x="8643612" y="3380220"/>
            <a:ext cx="23114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Library</a:t>
            </a:r>
          </a:p>
        </p:txBody>
      </p:sp>
      <p:pic>
        <p:nvPicPr>
          <p:cNvPr id="389" name="Chart.js_logo.svg.png" descr="Chart.js_logo.svg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94069" y="4476027"/>
            <a:ext cx="3128786" cy="2957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746B73-9A64-4F65-844B-E3F5DA81562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416" y="5314770"/>
            <a:ext cx="2171799" cy="2118612"/>
          </a:xfrm>
          <a:prstGeom prst="rect">
            <a:avLst/>
          </a:prstGeom>
        </p:spPr>
      </p:pic>
      <p:sp>
        <p:nvSpPr>
          <p:cNvPr id="24" name="Library">
            <a:extLst>
              <a:ext uri="{FF2B5EF4-FFF2-40B4-BE49-F238E27FC236}">
                <a16:creationId xmlns:a16="http://schemas.microsoft.com/office/drawing/2014/main" id="{61AB4AAD-413C-4FA7-8949-206CF3B90846}"/>
              </a:ext>
            </a:extLst>
          </p:cNvPr>
          <p:cNvSpPr txBox="1"/>
          <p:nvPr/>
        </p:nvSpPr>
        <p:spPr>
          <a:xfrm>
            <a:off x="21468643" y="4228895"/>
            <a:ext cx="1144544" cy="1137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VCS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모든 팀원이 취업과…"/>
          <p:cNvSpPr txBox="1">
            <a:spLocks noGrp="1"/>
          </p:cNvSpPr>
          <p:nvPr>
            <p:ph type="body" sz="quarter" idx="1"/>
          </p:nvPr>
        </p:nvSpPr>
        <p:spPr>
          <a:xfrm>
            <a:off x="3621828" y="5418545"/>
            <a:ext cx="7039128" cy="3831608"/>
          </a:xfrm>
          <a:prstGeom prst="rect">
            <a:avLst/>
          </a:prstGeom>
        </p:spPr>
        <p:txBody>
          <a:bodyPr lIns="50800" tIns="50800" rIns="50800" bIns="50800" anchor="t"/>
          <a:lstStyle/>
          <a:p>
            <a:pPr marL="177800" indent="-177800" algn="l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rgbClr val="1A5C71"/>
                </a:solidFill>
              </a:defRPr>
            </a:pPr>
            <a:r>
              <a:t>모든 팀원이 취업과</a:t>
            </a:r>
          </a:p>
          <a:p>
            <a:pPr marL="177800" indent="-177800" algn="l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rgbClr val="1A5C71"/>
                </a:solidFill>
              </a:defRPr>
            </a:pPr>
            <a:r>
              <a:t>이루고픈 목표를 향해 </a:t>
            </a:r>
          </a:p>
          <a:p>
            <a:pPr marL="177800" indent="-177800" algn="l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rgbClr val="1A5C71"/>
                </a:solidFill>
              </a:defRPr>
            </a:pPr>
            <a:r>
              <a:t>계속해서 노력함을 의미</a:t>
            </a:r>
          </a:p>
        </p:txBody>
      </p:sp>
      <p:sp>
        <p:nvSpPr>
          <p:cNvPr id="222" name="팀명: We Are ing"/>
          <p:cNvSpPr txBox="1">
            <a:spLocks noGrp="1"/>
          </p:cNvSpPr>
          <p:nvPr>
            <p:ph type="title"/>
          </p:nvPr>
        </p:nvSpPr>
        <p:spPr>
          <a:xfrm>
            <a:off x="2725220" y="2686686"/>
            <a:ext cx="8832345" cy="1287785"/>
          </a:xfrm>
          <a:prstGeom prst="rect">
            <a:avLst/>
          </a:prstGeom>
        </p:spPr>
        <p:txBody>
          <a:bodyPr/>
          <a:lstStyle>
            <a:lvl1pPr defTabSz="443991">
              <a:defRPr sz="6800" spc="200"/>
            </a:lvl1pPr>
          </a:lstStyle>
          <a:p>
            <a:r>
              <a:t>팀명: We Are ing</a:t>
            </a:r>
          </a:p>
        </p:txBody>
      </p:sp>
      <p:sp>
        <p:nvSpPr>
          <p:cNvPr id="223" name="프로젝트 명: WING_"/>
          <p:cNvSpPr txBox="1"/>
          <p:nvPr/>
        </p:nvSpPr>
        <p:spPr>
          <a:xfrm>
            <a:off x="13149223" y="2685971"/>
            <a:ext cx="8832345" cy="1298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449833">
              <a:lnSpc>
                <a:spcPct val="90000"/>
              </a:lnSpc>
              <a:spcBef>
                <a:spcPts val="0"/>
              </a:spcBef>
              <a:defRPr sz="6900" cap="all" spc="200"/>
            </a:lvl1pPr>
          </a:lstStyle>
          <a:p>
            <a:r>
              <a:t>프로젝트 명: WING_</a:t>
            </a:r>
          </a:p>
        </p:txBody>
      </p:sp>
      <p:sp>
        <p:nvSpPr>
          <p:cNvPr id="224" name="사용자들이 사이트를 통해…"/>
          <p:cNvSpPr txBox="1"/>
          <p:nvPr/>
        </p:nvSpPr>
        <p:spPr>
          <a:xfrm>
            <a:off x="13787922" y="5195411"/>
            <a:ext cx="8408691" cy="498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t>사용자들이 사이트를 통해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t>소비습관을 줄여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t>더 나은 경제활동을 향해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z="4700" spc="0"/>
            </a:pPr>
            <a:r>
              <a:t>날아가길 바라는 마음으로 작명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기획(2024.09.19 ~ 2024.10.18)…"/>
          <p:cNvSpPr txBox="1">
            <a:spLocks noGrp="1"/>
          </p:cNvSpPr>
          <p:nvPr>
            <p:ph type="body" sz="half" idx="1"/>
          </p:nvPr>
        </p:nvSpPr>
        <p:spPr>
          <a:xfrm>
            <a:off x="2058753" y="3574848"/>
            <a:ext cx="19698280" cy="428581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Blip>
                <a:blip r:embed="rId2"/>
              </a:buBlip>
              <a:defRPr spc="0"/>
            </a:pPr>
            <a:r>
              <a:t>기획(2024.09.19 ~ 2024.10.18): 1개월</a:t>
            </a:r>
          </a:p>
          <a:p>
            <a:pPr marL="0" lvl="1" indent="457200">
              <a:lnSpc>
                <a:spcPct val="100000"/>
              </a:lnSpc>
              <a:buSzTx/>
              <a:buNone/>
              <a:defRPr sz="4400" spc="0"/>
            </a:pPr>
            <a:r>
              <a:t>- 주제 선정, UI 설계(피그마): 2024.09.19 ~ 2024.10.12: 3주</a:t>
            </a:r>
          </a:p>
          <a:p>
            <a:pPr marL="0" lvl="1" indent="457200">
              <a:lnSpc>
                <a:spcPct val="100000"/>
              </a:lnSpc>
              <a:buSzTx/>
              <a:buNone/>
              <a:defRPr sz="4400" spc="0"/>
            </a:pPr>
            <a:r>
              <a:t>- DB 설계: 2024.10.03 ~ 2024.10.18: 2주</a:t>
            </a:r>
          </a:p>
        </p:txBody>
      </p:sp>
      <p:sp>
        <p:nvSpPr>
          <p:cNvPr id="392" name="프로젝트 수행 절차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z="8900" spc="200"/>
            </a:lvl1pPr>
          </a:lstStyle>
          <a:p>
            <a:r>
              <a:t>프로젝트 수행 절차</a:t>
            </a:r>
          </a:p>
        </p:txBody>
      </p:sp>
      <p:sp>
        <p:nvSpPr>
          <p:cNvPr id="393" name="코드 작성(2024.10.20 ~ 2024.11.11)…"/>
          <p:cNvSpPr txBox="1"/>
          <p:nvPr/>
        </p:nvSpPr>
        <p:spPr>
          <a:xfrm>
            <a:off x="2088436" y="8118344"/>
            <a:ext cx="20207128" cy="36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881944" indent="-881944">
              <a:buSzPct val="100000"/>
              <a:buBlip>
                <a:blip r:embed="rId2"/>
              </a:buBlip>
              <a:defRPr spc="0"/>
            </a:pPr>
            <a:r>
              <a:t>코드 작성(2024.10.20 ~ 2024.11.11): 3주</a:t>
            </a:r>
          </a:p>
          <a:p>
            <a:pPr marL="881944" indent="-881944">
              <a:buSzPct val="100000"/>
              <a:buBlip>
                <a:blip r:embed="rId2"/>
              </a:buBlip>
              <a:defRPr spc="0"/>
            </a:pPr>
            <a:r>
              <a:t>테스트(2024.11.12 ~. 2024.11.19): 1주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프로젝트 수행 결과 - 로그인, 회원가입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로그인, 회원가입</a:t>
            </a:r>
          </a:p>
        </p:txBody>
      </p:sp>
      <p:pic>
        <p:nvPicPr>
          <p:cNvPr id="396" name="로그인 페이지.png" descr="로그인 페이ᄌ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85" y="2900546"/>
            <a:ext cx="6994017" cy="9546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회원가입 페이지.png" descr="회원가입 페이지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478" y="2919753"/>
            <a:ext cx="6994016" cy="9546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프로젝트 수행 결과 - 계정 찾기, 비밀번호 찾기"/>
          <p:cNvSpPr txBox="1">
            <a:spLocks noGrp="1"/>
          </p:cNvSpPr>
          <p:nvPr>
            <p:ph type="title"/>
          </p:nvPr>
        </p:nvSpPr>
        <p:spPr>
          <a:xfrm>
            <a:off x="2088434" y="1282700"/>
            <a:ext cx="21094294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계정 찾기, 비밀번호 찾기</a:t>
            </a:r>
          </a:p>
        </p:txBody>
      </p:sp>
      <p:pic>
        <p:nvPicPr>
          <p:cNvPr id="400" name="계정찾기.png" descr="계정찾ᄀ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622" y="3015775"/>
            <a:ext cx="7052136" cy="9223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비밀번호 찾기.png" descr="비밀번호 찾기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0" y="3009900"/>
            <a:ext cx="7048500" cy="922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프로젝트 수행 결과 - (회원)가계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(회원)가계부</a:t>
            </a:r>
          </a:p>
        </p:txBody>
      </p:sp>
      <p:pic>
        <p:nvPicPr>
          <p:cNvPr id="404" name="가계부list.PNG" descr="가계부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61" y="3011047"/>
            <a:ext cx="20309570" cy="9476045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모서리가 둥근 직사각형"/>
          <p:cNvSpPr/>
          <p:nvPr/>
        </p:nvSpPr>
        <p:spPr>
          <a:xfrm>
            <a:off x="5832981" y="4768598"/>
            <a:ext cx="1669054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06" name="선"/>
          <p:cNvSpPr/>
          <p:nvPr/>
        </p:nvSpPr>
        <p:spPr>
          <a:xfrm flipV="1">
            <a:off x="17616929" y="2144633"/>
            <a:ext cx="1501645" cy="23017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7" name="가계부 작성"/>
          <p:cNvSpPr txBox="1"/>
          <p:nvPr/>
        </p:nvSpPr>
        <p:spPr>
          <a:xfrm>
            <a:off x="18635000" y="1129467"/>
            <a:ext cx="3660565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가계부 작성</a:t>
            </a:r>
          </a:p>
        </p:txBody>
      </p:sp>
      <p:sp>
        <p:nvSpPr>
          <p:cNvPr id="408" name="모서리가 둥근 직사각형"/>
          <p:cNvSpPr/>
          <p:nvPr/>
        </p:nvSpPr>
        <p:spPr>
          <a:xfrm>
            <a:off x="21054947" y="7426973"/>
            <a:ext cx="1506905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프로젝트 수행 결과 - (회원)가계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(회원)가계부</a:t>
            </a:r>
          </a:p>
        </p:txBody>
      </p:sp>
      <p:pic>
        <p:nvPicPr>
          <p:cNvPr id="411" name="가계부수정전1.PNG" descr="가계부수정전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95" y="3011969"/>
            <a:ext cx="20307302" cy="947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모서리가 둥근 직사각형"/>
          <p:cNvSpPr/>
          <p:nvPr/>
        </p:nvSpPr>
        <p:spPr>
          <a:xfrm>
            <a:off x="21175183" y="3999083"/>
            <a:ext cx="1506905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13" name="모서리가 둥근 직사각형"/>
          <p:cNvSpPr/>
          <p:nvPr/>
        </p:nvSpPr>
        <p:spPr>
          <a:xfrm>
            <a:off x="12713057" y="9932840"/>
            <a:ext cx="119851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14" name="모서리가 둥근 직사각형"/>
          <p:cNvSpPr/>
          <p:nvPr/>
        </p:nvSpPr>
        <p:spPr>
          <a:xfrm>
            <a:off x="13982982" y="9932840"/>
            <a:ext cx="119851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15" name="선"/>
          <p:cNvSpPr/>
          <p:nvPr/>
        </p:nvSpPr>
        <p:spPr>
          <a:xfrm flipH="1" flipV="1">
            <a:off x="21770477" y="2193152"/>
            <a:ext cx="158159" cy="1558075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16" name="선"/>
          <p:cNvSpPr/>
          <p:nvPr/>
        </p:nvSpPr>
        <p:spPr>
          <a:xfrm>
            <a:off x="15524810" y="10265871"/>
            <a:ext cx="1928300" cy="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17" name="선"/>
          <p:cNvSpPr/>
          <p:nvPr/>
        </p:nvSpPr>
        <p:spPr>
          <a:xfrm flipH="1">
            <a:off x="10374169" y="10313965"/>
            <a:ext cx="1928300" cy="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18" name="가계부로 이동"/>
          <p:cNvSpPr txBox="1"/>
          <p:nvPr/>
        </p:nvSpPr>
        <p:spPr>
          <a:xfrm>
            <a:off x="18469889" y="1129467"/>
            <a:ext cx="4680398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가계부로 이동</a:t>
            </a:r>
          </a:p>
        </p:txBody>
      </p:sp>
      <p:sp>
        <p:nvSpPr>
          <p:cNvPr id="419" name="해당 글 수정"/>
          <p:cNvSpPr txBox="1"/>
          <p:nvPr/>
        </p:nvSpPr>
        <p:spPr>
          <a:xfrm>
            <a:off x="17758322" y="9816855"/>
            <a:ext cx="344742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해당 글 수정</a:t>
            </a:r>
          </a:p>
        </p:txBody>
      </p:sp>
      <p:sp>
        <p:nvSpPr>
          <p:cNvPr id="420" name="해당 글 삭제"/>
          <p:cNvSpPr txBox="1"/>
          <p:nvPr/>
        </p:nvSpPr>
        <p:spPr>
          <a:xfrm>
            <a:off x="6554261" y="9875815"/>
            <a:ext cx="344742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해당 글 삭제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프로젝트 수행 결과 - (회원)마이페이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(회원)마이페이지</a:t>
            </a:r>
          </a:p>
        </p:txBody>
      </p:sp>
      <p:pic>
        <p:nvPicPr>
          <p:cNvPr id="423" name="mypage화면.PNG" descr="mypage화면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모서리가 둥근 직사각형"/>
          <p:cNvSpPr/>
          <p:nvPr/>
        </p:nvSpPr>
        <p:spPr>
          <a:xfrm>
            <a:off x="13287657" y="8616173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5" name="모서리가 둥근 직사각형"/>
          <p:cNvSpPr/>
          <p:nvPr/>
        </p:nvSpPr>
        <p:spPr>
          <a:xfrm>
            <a:off x="20652905" y="8616173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6" name="모서리가 둥근 직사각형"/>
          <p:cNvSpPr/>
          <p:nvPr/>
        </p:nvSpPr>
        <p:spPr>
          <a:xfrm>
            <a:off x="19835296" y="10610001"/>
            <a:ext cx="1400195" cy="1118797"/>
          </a:xfrm>
          <a:prstGeom prst="roundRect">
            <a:avLst>
              <a:gd name="adj" fmla="val 1783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27" name="선"/>
          <p:cNvSpPr/>
          <p:nvPr/>
        </p:nvSpPr>
        <p:spPr>
          <a:xfrm flipV="1">
            <a:off x="18237274" y="4956047"/>
            <a:ext cx="891975" cy="1233895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28" name="가계부 기반…"/>
          <p:cNvSpPr txBox="1"/>
          <p:nvPr/>
        </p:nvSpPr>
        <p:spPr>
          <a:xfrm>
            <a:off x="18069469" y="2932410"/>
            <a:ext cx="5916781" cy="165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가계부 기반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회원 소비 백분율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프로젝트 수행 결과 - (회원)마이페이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(회원)마이페이지</a:t>
            </a:r>
          </a:p>
        </p:txBody>
      </p:sp>
      <p:pic>
        <p:nvPicPr>
          <p:cNvPr id="431" name="페이백.png" descr="페이백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모서리가 둥근 직사각형"/>
          <p:cNvSpPr/>
          <p:nvPr/>
        </p:nvSpPr>
        <p:spPr>
          <a:xfrm>
            <a:off x="21377783" y="3674323"/>
            <a:ext cx="1049412" cy="501244"/>
          </a:xfrm>
          <a:prstGeom prst="roundRect">
            <a:avLst>
              <a:gd name="adj" fmla="val 3981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프로젝트 수행 결과 - (회원)마이페이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(회원)마이페이지</a:t>
            </a:r>
          </a:p>
        </p:txBody>
      </p:sp>
      <p:pic>
        <p:nvPicPr>
          <p:cNvPr id="435" name="카드해지신청.PNG" descr="카드해지신처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모서리가 둥근 직사각형"/>
          <p:cNvSpPr/>
          <p:nvPr/>
        </p:nvSpPr>
        <p:spPr>
          <a:xfrm>
            <a:off x="21109804" y="3926942"/>
            <a:ext cx="1400195" cy="590038"/>
          </a:xfrm>
          <a:prstGeom prst="roundRect">
            <a:avLst>
              <a:gd name="adj" fmla="val 3381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37" name="모서리가 둥근 직사각형"/>
          <p:cNvSpPr/>
          <p:nvPr/>
        </p:nvSpPr>
        <p:spPr>
          <a:xfrm>
            <a:off x="19739106" y="6019060"/>
            <a:ext cx="140019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38" name="선"/>
          <p:cNvSpPr/>
          <p:nvPr/>
        </p:nvSpPr>
        <p:spPr>
          <a:xfrm>
            <a:off x="15904683" y="11312024"/>
            <a:ext cx="1476395" cy="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9" name="혜택 재안내"/>
          <p:cNvSpPr txBox="1"/>
          <p:nvPr/>
        </p:nvSpPr>
        <p:spPr>
          <a:xfrm>
            <a:off x="18081997" y="10873874"/>
            <a:ext cx="5916781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혜택 재안내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프로젝트 수행 결과 - (회원)마이페이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(회원)마이페이지</a:t>
            </a:r>
          </a:p>
        </p:txBody>
      </p:sp>
      <p:pic>
        <p:nvPicPr>
          <p:cNvPr id="442" name="usermy.png" descr="userm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모서리가 둥근 직사각형"/>
          <p:cNvSpPr/>
          <p:nvPr/>
        </p:nvSpPr>
        <p:spPr>
          <a:xfrm>
            <a:off x="5355623" y="8285974"/>
            <a:ext cx="17234744" cy="2018083"/>
          </a:xfrm>
          <a:prstGeom prst="roundRect">
            <a:avLst>
              <a:gd name="adj" fmla="val 988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44" name="선"/>
          <p:cNvSpPr/>
          <p:nvPr/>
        </p:nvSpPr>
        <p:spPr>
          <a:xfrm>
            <a:off x="14941728" y="10528602"/>
            <a:ext cx="2896347" cy="489130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5" name="데이터 기반 카드 추천"/>
          <p:cNvSpPr txBox="1"/>
          <p:nvPr/>
        </p:nvSpPr>
        <p:spPr>
          <a:xfrm>
            <a:off x="18049354" y="10572639"/>
            <a:ext cx="565717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데이터 기반 카드 추천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프로젝트 수행 결과 - (회원)카드 종류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(회원)카드 종류</a:t>
            </a:r>
          </a:p>
        </p:txBody>
      </p:sp>
      <p:pic>
        <p:nvPicPr>
          <p:cNvPr id="448" name="KakaoTalk_Photo_2024-11-15-21-22-07.png" descr="KakaoTalk_Photo_2024-11-15-21-22-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882900"/>
            <a:ext cx="19342100" cy="963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751773" y="7293646"/>
            <a:ext cx="6441969" cy="5002831"/>
          </a:xfrm>
          <a:prstGeom prst="rect">
            <a:avLst/>
          </a:prstGeom>
        </p:spPr>
        <p:txBody>
          <a:bodyPr/>
          <a:lstStyle/>
          <a:p>
            <a:pPr marL="755952" indent="-755952">
              <a:buBlip>
                <a:blip r:embed="rId2"/>
              </a:buBlip>
              <a:defRPr spc="0"/>
            </a:pPr>
            <a:r>
              <a:t> 국하현(팀장)</a:t>
            </a:r>
          </a:p>
          <a:p>
            <a:pPr marL="0" indent="0">
              <a:lnSpc>
                <a:spcPct val="100000"/>
              </a:lnSpc>
              <a:buSzTx/>
              <a:buNone/>
              <a:defRPr spc="0"/>
            </a:pPr>
            <a:r>
              <a:t>- 깃허브 / 문서 관리자</a:t>
            </a:r>
          </a:p>
          <a:p>
            <a:pPr marL="0" indent="0">
              <a:lnSpc>
                <a:spcPct val="100000"/>
              </a:lnSpc>
              <a:buSzTx/>
              <a:buNone/>
              <a:defRPr spc="0"/>
            </a:pPr>
            <a:r>
              <a:t>- FRONT-END 통합</a:t>
            </a:r>
          </a:p>
        </p:txBody>
      </p:sp>
      <p:sp>
        <p:nvSpPr>
          <p:cNvPr id="227" name="팀원 구성 및 역할 분담"/>
          <p:cNvSpPr txBox="1">
            <a:spLocks noGrp="1"/>
          </p:cNvSpPr>
          <p:nvPr>
            <p:ph type="title"/>
          </p:nvPr>
        </p:nvSpPr>
        <p:spPr>
          <a:xfrm>
            <a:off x="1138181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z="8900" spc="200"/>
            </a:lvl1pPr>
          </a:lstStyle>
          <a:p>
            <a:r>
              <a:t>팀원 구성 및 역할 분담</a:t>
            </a:r>
          </a:p>
        </p:txBody>
      </p:sp>
      <p:sp>
        <p:nvSpPr>
          <p:cNvPr id="228" name="김민재(팀원)…"/>
          <p:cNvSpPr txBox="1"/>
          <p:nvPr/>
        </p:nvSpPr>
        <p:spPr>
          <a:xfrm>
            <a:off x="9622017" y="7293646"/>
            <a:ext cx="6276862" cy="5002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2"/>
              </a:buBlip>
              <a:defRPr spc="0"/>
            </a:pPr>
            <a:r>
              <a:t> 김민재(팀원)</a:t>
            </a:r>
          </a:p>
          <a:p>
            <a:pPr>
              <a:lnSpc>
                <a:spcPct val="100000"/>
              </a:lnSpc>
              <a:defRPr spc="0"/>
            </a:pPr>
            <a:r>
              <a:t>- BACK-END 통합</a:t>
            </a:r>
          </a:p>
        </p:txBody>
      </p:sp>
      <p:sp>
        <p:nvSpPr>
          <p:cNvPr id="229" name="김진우(팀원)…"/>
          <p:cNvSpPr txBox="1"/>
          <p:nvPr/>
        </p:nvSpPr>
        <p:spPr>
          <a:xfrm>
            <a:off x="17492259" y="7293646"/>
            <a:ext cx="5963214" cy="5002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2"/>
              </a:buBlip>
              <a:defRPr spc="0"/>
            </a:pPr>
            <a:r>
              <a:t> 김진우(팀원)</a:t>
            </a:r>
          </a:p>
          <a:p>
            <a:pPr>
              <a:lnSpc>
                <a:spcPct val="100000"/>
              </a:lnSpc>
              <a:defRPr spc="0"/>
            </a:pPr>
            <a:r>
              <a:t>- DBA</a:t>
            </a:r>
          </a:p>
        </p:txBody>
      </p:sp>
      <p:pic>
        <p:nvPicPr>
          <p:cNvPr id="230" name="khh-removebg-preview.png" descr="khh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651" y="923332"/>
            <a:ext cx="8779769" cy="830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kjw-removebg-preview.png" descr="kjw-removebg-previ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7495" y="2612634"/>
            <a:ext cx="5762533" cy="5580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kmj-removebg-preview.png" descr="kmj-removebg-previe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8599" y="3099921"/>
            <a:ext cx="4343796" cy="4738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프로젝트 수행 결과 - (회원)카드 신청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(회원)카드 신청</a:t>
            </a:r>
          </a:p>
        </p:txBody>
      </p:sp>
      <p:pic>
        <p:nvPicPr>
          <p:cNvPr id="451" name="상세내용1.PNG" descr="상세내용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62" y="2867625"/>
            <a:ext cx="16448812" cy="9639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스크린샷 2024-11-13 오후 9.08.08.png" descr="스크린샷 2024-11-13 오후 9.08.0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3930" y="3224508"/>
            <a:ext cx="6657122" cy="6351544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모서리가 둥근 직사각형"/>
          <p:cNvSpPr/>
          <p:nvPr/>
        </p:nvSpPr>
        <p:spPr>
          <a:xfrm>
            <a:off x="12830757" y="5573509"/>
            <a:ext cx="150690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54" name="선"/>
          <p:cNvSpPr/>
          <p:nvPr/>
        </p:nvSpPr>
        <p:spPr>
          <a:xfrm>
            <a:off x="14535393" y="5878805"/>
            <a:ext cx="3067058" cy="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프로젝트 수행 결과 - (회원)게시판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(회원)게시판</a:t>
            </a:r>
          </a:p>
        </p:txBody>
      </p:sp>
      <p:pic>
        <p:nvPicPr>
          <p:cNvPr id="457" name="회원 게시판 리스트.png" descr="회원 게시판 리스트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모서리가 둥근 직사각형"/>
          <p:cNvSpPr/>
          <p:nvPr/>
        </p:nvSpPr>
        <p:spPr>
          <a:xfrm>
            <a:off x="6161525" y="5251925"/>
            <a:ext cx="15465495" cy="429159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59" name="선"/>
          <p:cNvSpPr/>
          <p:nvPr/>
        </p:nvSpPr>
        <p:spPr>
          <a:xfrm>
            <a:off x="18047864" y="5838423"/>
            <a:ext cx="935080" cy="144286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60" name="모서리가 둥근 직사각형"/>
          <p:cNvSpPr/>
          <p:nvPr/>
        </p:nvSpPr>
        <p:spPr>
          <a:xfrm>
            <a:off x="20622905" y="3855434"/>
            <a:ext cx="150690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62" name="상세 페이지 이동"/>
          <p:cNvSpPr txBox="1"/>
          <p:nvPr/>
        </p:nvSpPr>
        <p:spPr>
          <a:xfrm>
            <a:off x="18261686" y="7517002"/>
            <a:ext cx="551542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프로젝트 수행 결과 - (회원)게시글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(회원)게시글 상세</a:t>
            </a:r>
          </a:p>
        </p:txBody>
      </p:sp>
      <p:pic>
        <p:nvPicPr>
          <p:cNvPr id="465" name="KakaoTalk_Photo_2024-11-15-21-24-10.png" descr="KakaoTalk_Photo_2024-11-15-21-24-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모서리가 둥근 직사각형"/>
          <p:cNvSpPr/>
          <p:nvPr/>
        </p:nvSpPr>
        <p:spPr>
          <a:xfrm>
            <a:off x="20814473" y="2954168"/>
            <a:ext cx="150690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67" name="모서리가 둥근 직사각형"/>
          <p:cNvSpPr/>
          <p:nvPr/>
        </p:nvSpPr>
        <p:spPr>
          <a:xfrm>
            <a:off x="20128278" y="10412414"/>
            <a:ext cx="1094626" cy="438896"/>
          </a:xfrm>
          <a:prstGeom prst="roundRect">
            <a:avLst>
              <a:gd name="adj" fmla="val 4546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프로젝트 수행 결과 - (회원)게시글 수정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(회원)게시글 수정</a:t>
            </a:r>
          </a:p>
        </p:txBody>
      </p:sp>
      <p:pic>
        <p:nvPicPr>
          <p:cNvPr id="470" name="KakaoTalk_Photo_2024-11-15-21-26-05.png" descr="KakaoTalk_Photo_2024-11-15-21-26-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모서리가 둥근 직사각형"/>
          <p:cNvSpPr/>
          <p:nvPr/>
        </p:nvSpPr>
        <p:spPr>
          <a:xfrm>
            <a:off x="17631674" y="9411859"/>
            <a:ext cx="1506905" cy="609389"/>
          </a:xfrm>
          <a:prstGeom prst="roundRect">
            <a:avLst>
              <a:gd name="adj" fmla="val 3274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프로젝트 수행 결과 - (회원)게시글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(회원)게시글 추가</a:t>
            </a:r>
          </a:p>
        </p:txBody>
      </p:sp>
      <p:pic>
        <p:nvPicPr>
          <p:cNvPr id="474" name="KakaoTalk_Photo_2024-11-15-21-26-52.png" descr="KakaoTalk_Photo_2024-11-15-21-26-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모서리가 둥근 직사각형"/>
          <p:cNvSpPr/>
          <p:nvPr/>
        </p:nvSpPr>
        <p:spPr>
          <a:xfrm>
            <a:off x="17469174" y="10646409"/>
            <a:ext cx="1559876" cy="570057"/>
          </a:xfrm>
          <a:prstGeom prst="roundRect">
            <a:avLst>
              <a:gd name="adj" fmla="val 3500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프로젝트 수행 결과 - (회원)공지사항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(회원)공지사항</a:t>
            </a:r>
          </a:p>
        </p:txBody>
      </p:sp>
      <p:sp>
        <p:nvSpPr>
          <p:cNvPr id="478" name="모서리가 둥근 직사각형"/>
          <p:cNvSpPr/>
          <p:nvPr/>
        </p:nvSpPr>
        <p:spPr>
          <a:xfrm>
            <a:off x="17952840" y="11779543"/>
            <a:ext cx="1506906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479" name="회원 공지사항 리스트.png" descr="회원 공지사항 리스트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모서리가 둥근 직사각형"/>
          <p:cNvSpPr/>
          <p:nvPr/>
        </p:nvSpPr>
        <p:spPr>
          <a:xfrm>
            <a:off x="6375346" y="5251925"/>
            <a:ext cx="15465495" cy="429159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81" name="선"/>
          <p:cNvSpPr/>
          <p:nvPr/>
        </p:nvSpPr>
        <p:spPr>
          <a:xfrm>
            <a:off x="18261685" y="5889223"/>
            <a:ext cx="885851" cy="139206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82" name="상세 페이지 이동"/>
          <p:cNvSpPr txBox="1"/>
          <p:nvPr/>
        </p:nvSpPr>
        <p:spPr>
          <a:xfrm>
            <a:off x="18261686" y="7517002"/>
            <a:ext cx="551542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  <p:sp>
        <p:nvSpPr>
          <p:cNvPr id="483" name="모서리가 둥근 직사각형"/>
          <p:cNvSpPr/>
          <p:nvPr/>
        </p:nvSpPr>
        <p:spPr>
          <a:xfrm>
            <a:off x="18073214" y="11932738"/>
            <a:ext cx="1506906" cy="429159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프로젝트 수행 결과 - (회원)공지사항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(회원)공지사항 상세</a:t>
            </a:r>
          </a:p>
        </p:txBody>
      </p:sp>
      <p:pic>
        <p:nvPicPr>
          <p:cNvPr id="486" name="회원 공지사항 디테일.png" descr="회원 공지사항 디테일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모서리가 둥근 직사각형"/>
          <p:cNvSpPr/>
          <p:nvPr/>
        </p:nvSpPr>
        <p:spPr>
          <a:xfrm>
            <a:off x="20603939" y="3172155"/>
            <a:ext cx="1506905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프로젝트 수행 결과 - (회원)1대1문의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(회원)1대1문의</a:t>
            </a:r>
          </a:p>
        </p:txBody>
      </p:sp>
      <p:pic>
        <p:nvPicPr>
          <p:cNvPr id="490" name="회원 문의 리스트.png" descr="회원 문의 리스트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모서리가 둥근 직사각형"/>
          <p:cNvSpPr/>
          <p:nvPr/>
        </p:nvSpPr>
        <p:spPr>
          <a:xfrm>
            <a:off x="20824454" y="3876407"/>
            <a:ext cx="1211847" cy="570058"/>
          </a:xfrm>
          <a:prstGeom prst="roundRect">
            <a:avLst>
              <a:gd name="adj" fmla="val 35005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2" name="모서리가 둥근 직사각형"/>
          <p:cNvSpPr/>
          <p:nvPr/>
        </p:nvSpPr>
        <p:spPr>
          <a:xfrm>
            <a:off x="6437062" y="5210200"/>
            <a:ext cx="15465494" cy="429159"/>
          </a:xfrm>
          <a:prstGeom prst="roundRect">
            <a:avLst>
              <a:gd name="adj" fmla="val 4649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3" name="선"/>
          <p:cNvSpPr/>
          <p:nvPr/>
        </p:nvSpPr>
        <p:spPr>
          <a:xfrm>
            <a:off x="18323399" y="5885596"/>
            <a:ext cx="915577" cy="135396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94" name="상세 페이지 이동"/>
          <p:cNvSpPr txBox="1"/>
          <p:nvPr/>
        </p:nvSpPr>
        <p:spPr>
          <a:xfrm>
            <a:off x="18261686" y="7517002"/>
            <a:ext cx="5515429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프로젝트 수행 결과 - (회원)1대1문의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(회원)1대1문의 추가</a:t>
            </a:r>
          </a:p>
        </p:txBody>
      </p:sp>
      <p:pic>
        <p:nvPicPr>
          <p:cNvPr id="497" name="회원 문의 추가.png" descr="회원 문의 추가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모서리가 둥근 직사각형"/>
          <p:cNvSpPr/>
          <p:nvPr/>
        </p:nvSpPr>
        <p:spPr>
          <a:xfrm>
            <a:off x="9448517" y="11087162"/>
            <a:ext cx="1660173" cy="649943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9" name="모서리가 둥근 직사각형"/>
          <p:cNvSpPr/>
          <p:nvPr/>
        </p:nvSpPr>
        <p:spPr>
          <a:xfrm>
            <a:off x="16736941" y="11087162"/>
            <a:ext cx="1660172" cy="649943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프로젝트 수행 결과 - (회원)1대1문의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(회원)1대1문의 상세</a:t>
            </a:r>
          </a:p>
        </p:txBody>
      </p:sp>
      <p:pic>
        <p:nvPicPr>
          <p:cNvPr id="502" name="회원 문의 디테일.png" descr="회원 문의 디테일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모서리가 둥근 직사각형"/>
          <p:cNvSpPr/>
          <p:nvPr/>
        </p:nvSpPr>
        <p:spPr>
          <a:xfrm>
            <a:off x="20376486" y="3185876"/>
            <a:ext cx="1660173" cy="649943"/>
          </a:xfrm>
          <a:prstGeom prst="roundRect">
            <a:avLst>
              <a:gd name="adj" fmla="val 3070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담당 기능"/>
          <p:cNvSpPr txBox="1">
            <a:spLocks noGrp="1"/>
          </p:cNvSpPr>
          <p:nvPr>
            <p:ph type="title"/>
          </p:nvPr>
        </p:nvSpPr>
        <p:spPr>
          <a:xfrm>
            <a:off x="1156108" y="1282700"/>
            <a:ext cx="20207128" cy="1649710"/>
          </a:xfrm>
          <a:prstGeom prst="rect">
            <a:avLst/>
          </a:prstGeom>
        </p:spPr>
        <p:txBody>
          <a:bodyPr/>
          <a:lstStyle>
            <a:lvl1pPr defTabSz="578358">
              <a:defRPr sz="8900" spc="200"/>
            </a:lvl1pPr>
          </a:lstStyle>
          <a:p>
            <a:r>
              <a:t>담당 기능</a:t>
            </a:r>
          </a:p>
        </p:txBody>
      </p:sp>
      <p:sp>
        <p:nvSpPr>
          <p:cNvPr id="235" name="- 공통 UI / Util 기능, 인증 페이지…"/>
          <p:cNvSpPr txBox="1">
            <a:spLocks noGrp="1"/>
          </p:cNvSpPr>
          <p:nvPr>
            <p:ph type="body" sz="quarter" idx="1"/>
          </p:nvPr>
        </p:nvSpPr>
        <p:spPr>
          <a:xfrm>
            <a:off x="1066962" y="5367423"/>
            <a:ext cx="8381832" cy="6548157"/>
          </a:xfrm>
          <a:prstGeom prst="rect">
            <a:avLst/>
          </a:prstGeom>
        </p:spPr>
        <p:txBody>
          <a:bodyPr/>
          <a:lstStyle/>
          <a:p>
            <a:pPr marL="0" indent="0" defTabSz="277793">
              <a:lnSpc>
                <a:spcPct val="90000"/>
              </a:lnSpc>
              <a:spcBef>
                <a:spcPts val="3300"/>
              </a:spcBef>
              <a:buSzTx/>
              <a:buNone/>
              <a:defRPr sz="3441" spc="0"/>
            </a:pPr>
            <a:r>
              <a:t>- 공통 UI / Util 기능, 인증 페이지</a:t>
            </a:r>
          </a:p>
          <a:p>
            <a:pPr marL="0" indent="0" defTabSz="277793">
              <a:lnSpc>
                <a:spcPct val="90000"/>
              </a:lnSpc>
              <a:spcBef>
                <a:spcPts val="3300"/>
              </a:spcBef>
              <a:buSzTx/>
              <a:buNone/>
              <a:defRPr sz="3441" spc="0"/>
            </a:pPr>
            <a:r>
              <a:t>- 관리자</a:t>
            </a:r>
          </a:p>
          <a:p>
            <a:pPr marL="0" indent="0" defTabSz="277793">
              <a:lnSpc>
                <a:spcPct val="90000"/>
              </a:lnSpc>
              <a:spcBef>
                <a:spcPts val="3300"/>
              </a:spcBef>
              <a:buSzTx/>
              <a:buNone/>
              <a:defRPr sz="3441" spc="0"/>
            </a:pPr>
            <a:r>
              <a:t>		- 카드 관리, 판매 카드 현황</a:t>
            </a:r>
          </a:p>
          <a:p>
            <a:pPr marL="0" indent="0" defTabSz="277793">
              <a:lnSpc>
                <a:spcPct val="90000"/>
              </a:lnSpc>
              <a:spcBef>
                <a:spcPts val="3300"/>
              </a:spcBef>
              <a:buSzTx/>
              <a:buNone/>
              <a:defRPr sz="3441" spc="0"/>
            </a:pPr>
            <a:r>
              <a:t>- 사용자</a:t>
            </a:r>
          </a:p>
          <a:p>
            <a:pPr marL="0" lvl="1" indent="357163" defTabSz="277793">
              <a:lnSpc>
                <a:spcPct val="90000"/>
              </a:lnSpc>
              <a:spcBef>
                <a:spcPts val="3300"/>
              </a:spcBef>
              <a:buSzTx/>
              <a:buNone/>
              <a:defRPr sz="3441" spc="0"/>
            </a:pPr>
            <a:r>
              <a:t>	- 카드 종류 / 신청</a:t>
            </a:r>
          </a:p>
          <a:p>
            <a:pPr marL="0" lvl="1" indent="357163" defTabSz="277793">
              <a:lnSpc>
                <a:spcPct val="90000"/>
              </a:lnSpc>
              <a:spcBef>
                <a:spcPts val="3300"/>
              </a:spcBef>
              <a:buSzTx/>
              <a:buNone/>
              <a:defRPr sz="3441" spc="0"/>
            </a:pPr>
            <a:r>
              <a:t>	- 마이페이지 카드 추천</a:t>
            </a:r>
          </a:p>
          <a:p>
            <a:pPr marL="0" lvl="1" indent="357163" defTabSz="277793">
              <a:lnSpc>
                <a:spcPct val="90000"/>
              </a:lnSpc>
              <a:spcBef>
                <a:spcPts val="3300"/>
              </a:spcBef>
              <a:buSzTx/>
              <a:buNone/>
              <a:defRPr sz="3441" spc="0"/>
            </a:pPr>
            <a:r>
              <a:t>	- 마이페이지 소비 백분율</a:t>
            </a:r>
          </a:p>
        </p:txBody>
      </p:sp>
      <p:sp>
        <p:nvSpPr>
          <p:cNvPr id="236" name="국하현(팀장, FE)"/>
          <p:cNvSpPr txBox="1"/>
          <p:nvPr/>
        </p:nvSpPr>
        <p:spPr>
          <a:xfrm>
            <a:off x="1442003" y="3501068"/>
            <a:ext cx="536732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r>
              <a:t> 국하현(팀장, FE)</a:t>
            </a:r>
          </a:p>
        </p:txBody>
      </p:sp>
      <p:sp>
        <p:nvSpPr>
          <p:cNvPr id="237" name="김민재(팀원, BE)"/>
          <p:cNvSpPr txBox="1"/>
          <p:nvPr/>
        </p:nvSpPr>
        <p:spPr>
          <a:xfrm>
            <a:off x="8946798" y="3501068"/>
            <a:ext cx="542383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r>
              <a:t> 김민재(팀원, BE)</a:t>
            </a:r>
          </a:p>
        </p:txBody>
      </p:sp>
      <p:sp>
        <p:nvSpPr>
          <p:cNvPr id="238" name="김진우(팀원, DBA)"/>
          <p:cNvSpPr txBox="1"/>
          <p:nvPr/>
        </p:nvSpPr>
        <p:spPr>
          <a:xfrm>
            <a:off x="15898522" y="3501068"/>
            <a:ext cx="59991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r>
              <a:t> 김진우(팀원, DBA)</a:t>
            </a:r>
          </a:p>
        </p:txBody>
      </p:sp>
      <p:sp>
        <p:nvSpPr>
          <p:cNvPr id="239" name="- 디렉터리 구조 설계…"/>
          <p:cNvSpPr txBox="1"/>
          <p:nvPr/>
        </p:nvSpPr>
        <p:spPr>
          <a:xfrm>
            <a:off x="8675940" y="5367423"/>
            <a:ext cx="6637668" cy="6548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00000"/>
              </a:lnSpc>
              <a:defRPr sz="3700" spc="0"/>
            </a:pPr>
            <a:r>
              <a:t>- 디렉터리 구조 설계</a:t>
            </a:r>
            <a:endParaRPr spc="45"/>
          </a:p>
          <a:p>
            <a:pPr>
              <a:lnSpc>
                <a:spcPct val="100000"/>
              </a:lnSpc>
              <a:defRPr sz="3700" spc="0"/>
            </a:pPr>
            <a:r>
              <a:t>- 관리자</a:t>
            </a:r>
            <a:endParaRPr spc="45"/>
          </a:p>
          <a:p>
            <a:pPr lvl="1" indent="457200">
              <a:lnSpc>
                <a:spcPct val="100000"/>
              </a:lnSpc>
              <a:defRPr sz="3700" spc="0"/>
            </a:pPr>
            <a:r>
              <a:t>	- 회원, 가계부 관리</a:t>
            </a:r>
            <a:endParaRPr spc="45"/>
          </a:p>
          <a:p>
            <a:pPr>
              <a:lnSpc>
                <a:spcPct val="100000"/>
              </a:lnSpc>
              <a:defRPr sz="3700" spc="0"/>
            </a:pPr>
            <a:r>
              <a:t>- 사용자</a:t>
            </a:r>
            <a:endParaRPr spc="45"/>
          </a:p>
          <a:p>
            <a:pPr lvl="1" indent="457200">
              <a:lnSpc>
                <a:spcPct val="100000"/>
              </a:lnSpc>
              <a:defRPr sz="3700" spc="0"/>
            </a:pPr>
            <a:r>
              <a:t>	- 마이페이지, 가계부</a:t>
            </a:r>
          </a:p>
        </p:txBody>
      </p:sp>
      <p:sp>
        <p:nvSpPr>
          <p:cNvPr id="240" name="- DB 설계 및 ERD 제작…"/>
          <p:cNvSpPr txBox="1"/>
          <p:nvPr/>
        </p:nvSpPr>
        <p:spPr>
          <a:xfrm>
            <a:off x="15634031" y="5331565"/>
            <a:ext cx="7743664" cy="6548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309372">
              <a:lnSpc>
                <a:spcPct val="100000"/>
              </a:lnSpc>
              <a:spcBef>
                <a:spcPts val="3700"/>
              </a:spcBef>
              <a:defRPr sz="3700" spc="0"/>
            </a:pPr>
            <a:r>
              <a:t>- DB 설계 및 ERD 제작</a:t>
            </a:r>
            <a:endParaRPr spc="39"/>
          </a:p>
          <a:p>
            <a:pPr defTabSz="309372">
              <a:lnSpc>
                <a:spcPct val="100000"/>
              </a:lnSpc>
              <a:spcBef>
                <a:spcPts val="3700"/>
              </a:spcBef>
              <a:defRPr sz="3700" spc="0"/>
            </a:pPr>
            <a:r>
              <a:t>- 관리자</a:t>
            </a:r>
            <a:endParaRPr spc="39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3700" spc="0"/>
            </a:pPr>
            <a:r>
              <a:t>	- 카테고리 / 결제수단 관리</a:t>
            </a:r>
            <a:endParaRPr spc="39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3700" spc="0"/>
            </a:pPr>
            <a:r>
              <a:t>	-  게시판 / 고객센터 관리</a:t>
            </a:r>
            <a:endParaRPr spc="39"/>
          </a:p>
          <a:p>
            <a:pPr defTabSz="309372">
              <a:lnSpc>
                <a:spcPct val="100000"/>
              </a:lnSpc>
              <a:spcBef>
                <a:spcPts val="3700"/>
              </a:spcBef>
              <a:defRPr sz="3700" spc="0"/>
            </a:pPr>
            <a:r>
              <a:t>- 사용자</a:t>
            </a:r>
            <a:endParaRPr spc="39"/>
          </a:p>
          <a:p>
            <a:pPr lvl="1" indent="397763" defTabSz="309372">
              <a:lnSpc>
                <a:spcPct val="100000"/>
              </a:lnSpc>
              <a:spcBef>
                <a:spcPts val="3700"/>
              </a:spcBef>
              <a:defRPr sz="3700" spc="0"/>
            </a:pPr>
            <a:r>
              <a:t>	- 게시판 / 고객센터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프로젝트 수행 결과 - (관리자)대시보드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(관리자)대시보드</a:t>
            </a:r>
          </a:p>
        </p:txBody>
      </p:sp>
      <p:pic>
        <p:nvPicPr>
          <p:cNvPr id="506" name="시작화면.PNG" descr="시작화면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모서리가 둥근 직사각형"/>
          <p:cNvSpPr/>
          <p:nvPr/>
        </p:nvSpPr>
        <p:spPr>
          <a:xfrm>
            <a:off x="5265615" y="3052137"/>
            <a:ext cx="3321257" cy="800509"/>
          </a:xfrm>
          <a:prstGeom prst="roundRect">
            <a:avLst>
              <a:gd name="adj" fmla="val 2492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08" name="선"/>
          <p:cNvSpPr/>
          <p:nvPr/>
        </p:nvSpPr>
        <p:spPr>
          <a:xfrm>
            <a:off x="8738575" y="3452391"/>
            <a:ext cx="2393469" cy="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9" name="외 2개 조회 가능"/>
          <p:cNvSpPr txBox="1"/>
          <p:nvPr/>
        </p:nvSpPr>
        <p:spPr>
          <a:xfrm>
            <a:off x="11245649" y="3014241"/>
            <a:ext cx="4313312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외 2개 조회 가능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프로젝트 수행 결과 - (관리자)판매 카드 현황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(관리자)판매 카드 현황</a:t>
            </a:r>
          </a:p>
        </p:txBody>
      </p:sp>
      <p:pic>
        <p:nvPicPr>
          <p:cNvPr id="512" name="초기list.PNG" descr="초기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모서리가 둥근 직사각형"/>
          <p:cNvSpPr/>
          <p:nvPr/>
        </p:nvSpPr>
        <p:spPr>
          <a:xfrm>
            <a:off x="6155366" y="5250215"/>
            <a:ext cx="16100351" cy="515887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14" name="선"/>
          <p:cNvSpPr/>
          <p:nvPr/>
        </p:nvSpPr>
        <p:spPr>
          <a:xfrm flipV="1">
            <a:off x="15247703" y="3791782"/>
            <a:ext cx="1295683" cy="129568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15" name="상세 페이지 이동"/>
          <p:cNvSpPr txBox="1"/>
          <p:nvPr/>
        </p:nvSpPr>
        <p:spPr>
          <a:xfrm>
            <a:off x="16824630" y="3224509"/>
            <a:ext cx="4677593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프로젝트 수행 결과 - (관리자)판매 카드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(관리자)판매 카드 상세</a:t>
            </a:r>
          </a:p>
        </p:txBody>
      </p:sp>
      <p:pic>
        <p:nvPicPr>
          <p:cNvPr id="518" name="detail-Y.PNG" descr="detail-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모서리가 둥근 직사각형"/>
          <p:cNvSpPr/>
          <p:nvPr/>
        </p:nvSpPr>
        <p:spPr>
          <a:xfrm>
            <a:off x="13263609" y="10010917"/>
            <a:ext cx="140019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프로젝트 수행 결과 - (관리자)카드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(관리자)카드관리</a:t>
            </a:r>
          </a:p>
        </p:txBody>
      </p:sp>
      <p:pic>
        <p:nvPicPr>
          <p:cNvPr id="522" name="admincardList.PNG" descr="admincard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모서리가 둥근 직사각형"/>
          <p:cNvSpPr/>
          <p:nvPr/>
        </p:nvSpPr>
        <p:spPr>
          <a:xfrm>
            <a:off x="21127088" y="3878846"/>
            <a:ext cx="140019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24" name="모서리가 둥근 직사각형"/>
          <p:cNvSpPr/>
          <p:nvPr/>
        </p:nvSpPr>
        <p:spPr>
          <a:xfrm>
            <a:off x="19948768" y="5507716"/>
            <a:ext cx="1400196" cy="1374488"/>
          </a:xfrm>
          <a:prstGeom prst="roundRect">
            <a:avLst>
              <a:gd name="adj" fmla="val 1451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프로젝트 수행 결과 - (관리자)카드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(관리자)카드관리</a:t>
            </a:r>
          </a:p>
        </p:txBody>
      </p:sp>
      <p:pic>
        <p:nvPicPr>
          <p:cNvPr id="527" name="adminCarddetail.PNG" descr="adminCarddeta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모서리가 둥근 직사각형"/>
          <p:cNvSpPr/>
          <p:nvPr/>
        </p:nvSpPr>
        <p:spPr>
          <a:xfrm>
            <a:off x="9007230" y="5321687"/>
            <a:ext cx="140019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프로젝트 수행 결과 - (관리자)카드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(관리자)카드 추가</a:t>
            </a:r>
          </a:p>
        </p:txBody>
      </p:sp>
      <p:pic>
        <p:nvPicPr>
          <p:cNvPr id="531" name="KakaoTalk_Photo_2024-11-15-21-27-50.png" descr="KakaoTalk_Photo_2024-11-15-21-27-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모서리가 둥근 직사각형"/>
          <p:cNvSpPr/>
          <p:nvPr/>
        </p:nvSpPr>
        <p:spPr>
          <a:xfrm>
            <a:off x="9882702" y="11021576"/>
            <a:ext cx="8336349" cy="515887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33" name="모서리가 둥근 직사각형"/>
          <p:cNvSpPr/>
          <p:nvPr/>
        </p:nvSpPr>
        <p:spPr>
          <a:xfrm>
            <a:off x="20934709" y="10612101"/>
            <a:ext cx="1400196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34" name="선"/>
          <p:cNvSpPr/>
          <p:nvPr/>
        </p:nvSpPr>
        <p:spPr>
          <a:xfrm flipV="1">
            <a:off x="18512718" y="10992745"/>
            <a:ext cx="2133914" cy="316345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프로젝트 수행 결과 - (관리자)가계부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(관리자)가계부 관리</a:t>
            </a:r>
          </a:p>
        </p:txBody>
      </p:sp>
      <p:pic>
        <p:nvPicPr>
          <p:cNvPr id="537" name="KakaoTalk_Photo_2024-11-15-21-29-26.png" descr="KakaoTalk_Photo_2024-11-15-21-29-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모서리가 둥근 직사각형"/>
          <p:cNvSpPr/>
          <p:nvPr/>
        </p:nvSpPr>
        <p:spPr>
          <a:xfrm>
            <a:off x="5379087" y="3780573"/>
            <a:ext cx="13725018" cy="935024"/>
          </a:xfrm>
          <a:prstGeom prst="roundRect">
            <a:avLst>
              <a:gd name="adj" fmla="val 21341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39" name="선"/>
          <p:cNvSpPr/>
          <p:nvPr/>
        </p:nvSpPr>
        <p:spPr>
          <a:xfrm flipV="1">
            <a:off x="17483571" y="3328415"/>
            <a:ext cx="2102877" cy="191998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0" name="데이터 확인 후…"/>
          <p:cNvSpPr txBox="1"/>
          <p:nvPr/>
        </p:nvSpPr>
        <p:spPr>
          <a:xfrm>
            <a:off x="19819881" y="2932411"/>
            <a:ext cx="4213930" cy="165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데이터 확인 후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카드 추가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프로젝트 수행 결과 - (관리자)회원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(관리자)회원 관리</a:t>
            </a:r>
          </a:p>
        </p:txBody>
      </p:sp>
      <p:pic>
        <p:nvPicPr>
          <p:cNvPr id="543" name="admin회원list.PNG" descr="admin회원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모서리가 둥근 직사각형"/>
          <p:cNvSpPr/>
          <p:nvPr/>
        </p:nvSpPr>
        <p:spPr>
          <a:xfrm>
            <a:off x="7622254" y="4528794"/>
            <a:ext cx="2641356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45" name="선"/>
          <p:cNvSpPr/>
          <p:nvPr/>
        </p:nvSpPr>
        <p:spPr>
          <a:xfrm flipV="1">
            <a:off x="9727304" y="3339515"/>
            <a:ext cx="2057639" cy="1006840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6" name="상세 페이지 이동"/>
          <p:cNvSpPr txBox="1"/>
          <p:nvPr/>
        </p:nvSpPr>
        <p:spPr>
          <a:xfrm>
            <a:off x="12087305" y="2823242"/>
            <a:ext cx="5238196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프로젝트 수행 결과 - (관리자)회원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(관리자)회원 상세</a:t>
            </a:r>
          </a:p>
        </p:txBody>
      </p:sp>
      <p:pic>
        <p:nvPicPr>
          <p:cNvPr id="549" name="detail page.PNG" descr="detail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모서리가 둥근 직사각형"/>
          <p:cNvSpPr/>
          <p:nvPr/>
        </p:nvSpPr>
        <p:spPr>
          <a:xfrm>
            <a:off x="21559941" y="2997200"/>
            <a:ext cx="1224443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프로젝트 수행 결과 - (관리자)회원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수행</a:t>
            </a:r>
            <a:r>
              <a:rPr dirty="0"/>
              <a:t> </a:t>
            </a:r>
            <a:r>
              <a:rPr dirty="0" err="1"/>
              <a:t>결과</a:t>
            </a:r>
            <a:r>
              <a:rPr dirty="0"/>
              <a:t> </a:t>
            </a:r>
            <a:r>
              <a:rPr sz="6900" dirty="0"/>
              <a:t>- (</a:t>
            </a:r>
            <a:r>
              <a:rPr sz="6900" dirty="0" err="1"/>
              <a:t>관리자</a:t>
            </a:r>
            <a:r>
              <a:rPr sz="6900" dirty="0"/>
              <a:t>)</a:t>
            </a:r>
            <a:r>
              <a:rPr lang="ko-KR" altLang="en-US" sz="6900" dirty="0"/>
              <a:t>마이페이지</a:t>
            </a:r>
            <a:endParaRPr sz="6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4C8518-19E6-4D90-B199-E5D8BD62B98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00" y="3009600"/>
            <a:ext cx="20306572" cy="9444784"/>
          </a:xfrm>
          <a:prstGeom prst="rect">
            <a:avLst/>
          </a:prstGeom>
        </p:spPr>
      </p:pic>
      <p:sp>
        <p:nvSpPr>
          <p:cNvPr id="9" name="모서리가 둥근 직사각형">
            <a:extLst>
              <a:ext uri="{FF2B5EF4-FFF2-40B4-BE49-F238E27FC236}">
                <a16:creationId xmlns:a16="http://schemas.microsoft.com/office/drawing/2014/main" id="{8BC58972-A519-4D1D-9A6C-FDF3572FC047}"/>
              </a:ext>
            </a:extLst>
          </p:cNvPr>
          <p:cNvSpPr/>
          <p:nvPr/>
        </p:nvSpPr>
        <p:spPr>
          <a:xfrm>
            <a:off x="13314791" y="10600576"/>
            <a:ext cx="1224443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00035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프로젝트 개요…"/>
          <p:cNvSpPr txBox="1">
            <a:spLocks noGrp="1"/>
          </p:cNvSpPr>
          <p:nvPr>
            <p:ph type="body" idx="1"/>
          </p:nvPr>
        </p:nvSpPr>
        <p:spPr>
          <a:xfrm>
            <a:off x="2088436" y="3224508"/>
            <a:ext cx="20207128" cy="8869217"/>
          </a:xfrm>
          <a:prstGeom prst="rect">
            <a:avLst/>
          </a:prstGeom>
        </p:spPr>
        <p:txBody>
          <a:bodyPr spcCol="1289181"/>
          <a:lstStyle/>
          <a:p>
            <a:pPr marL="740833" indent="-740833">
              <a:buBlip>
                <a:blip r:embed="rId2"/>
              </a:buBlip>
              <a:defRPr spc="0"/>
            </a:pPr>
            <a:r>
              <a:t>프로젝트 개요</a:t>
            </a:r>
          </a:p>
          <a:p>
            <a:pPr marL="740833" indent="-740833">
              <a:buBlip>
                <a:blip r:embed="rId2"/>
              </a:buBlip>
              <a:defRPr spc="0"/>
            </a:pPr>
            <a:r>
              <a:t>프로젝트 수행 절차</a:t>
            </a:r>
          </a:p>
          <a:p>
            <a:pPr marL="740833" indent="-740833">
              <a:buBlip>
                <a:blip r:embed="rId2"/>
              </a:buBlip>
              <a:defRPr spc="0"/>
            </a:pPr>
            <a:r>
              <a:t>프로젝트 수행 결과</a:t>
            </a:r>
          </a:p>
          <a:p>
            <a:pPr marL="740833" indent="-740833">
              <a:buBlip>
                <a:blip r:embed="rId2"/>
              </a:buBlip>
              <a:defRPr spc="0"/>
            </a:pPr>
            <a:r>
              <a:t>보완점 / 자체 평가 의견</a:t>
            </a:r>
          </a:p>
          <a:p>
            <a:pPr marL="740833" indent="-740833">
              <a:buBlip>
                <a:blip r:embed="rId2"/>
              </a:buBlip>
              <a:defRPr spc="0"/>
            </a:pPr>
            <a:r>
              <a:t>Q&amp;A</a:t>
            </a:r>
          </a:p>
        </p:txBody>
      </p:sp>
      <p:sp>
        <p:nvSpPr>
          <p:cNvPr id="243" name="개요"/>
          <p:cNvSpPr txBox="1">
            <a:spLocks noGrp="1"/>
          </p:cNvSpPr>
          <p:nvPr>
            <p:ph type="title" idx="4294967295"/>
          </p:nvPr>
        </p:nvSpPr>
        <p:spPr>
          <a:xfrm>
            <a:off x="1156108" y="1282700"/>
            <a:ext cx="20207128" cy="1649710"/>
          </a:xfrm>
          <a:prstGeom prst="rect">
            <a:avLst/>
          </a:prstGeom>
        </p:spPr>
        <p:txBody>
          <a:bodyPr/>
          <a:lstStyle>
            <a:lvl1pPr>
              <a:defRPr spc="200"/>
            </a:lvl1pPr>
          </a:lstStyle>
          <a:p>
            <a:r>
              <a:t>개요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프로젝트 수행 결과 - (관리자)카테고리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(관리자)카테고리 관리</a:t>
            </a:r>
          </a:p>
        </p:txBody>
      </p:sp>
      <p:pic>
        <p:nvPicPr>
          <p:cNvPr id="553" name="admin카테고리List.PNG" descr="admin카테고리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모서리가 둥근 직사각형"/>
          <p:cNvSpPr/>
          <p:nvPr/>
        </p:nvSpPr>
        <p:spPr>
          <a:xfrm>
            <a:off x="21151138" y="3638636"/>
            <a:ext cx="1400195" cy="449977"/>
          </a:xfrm>
          <a:prstGeom prst="roundRect">
            <a:avLst>
              <a:gd name="adj" fmla="val 4434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55" name="모서리가 둥근 직사각형"/>
          <p:cNvSpPr/>
          <p:nvPr/>
        </p:nvSpPr>
        <p:spPr>
          <a:xfrm>
            <a:off x="11282167" y="5475073"/>
            <a:ext cx="1569528" cy="3053605"/>
          </a:xfrm>
          <a:prstGeom prst="roundRect">
            <a:avLst>
              <a:gd name="adj" fmla="val 12714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프로젝트 수행 결과 - (관리자)카테고리 수정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(관리자)카테고리 수정</a:t>
            </a:r>
          </a:p>
        </p:txBody>
      </p:sp>
      <p:pic>
        <p:nvPicPr>
          <p:cNvPr id="558" name="KakaoTalk_Photo_2024-11-19-15-08-55.png" descr="KakaoTalk_Photo_2024-11-19-15-08-55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모서리가 둥근 직사각형"/>
          <p:cNvSpPr/>
          <p:nvPr/>
        </p:nvSpPr>
        <p:spPr>
          <a:xfrm>
            <a:off x="15481101" y="4647928"/>
            <a:ext cx="3701734" cy="2259854"/>
          </a:xfrm>
          <a:prstGeom prst="roundRect">
            <a:avLst>
              <a:gd name="adj" fmla="val 883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프로젝트 수행 결과 - (관리자)카테고리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207128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(관리자)카테고리 추가</a:t>
            </a:r>
          </a:p>
        </p:txBody>
      </p:sp>
      <p:pic>
        <p:nvPicPr>
          <p:cNvPr id="562" name="카테고리 추가.png" descr="카테고리 추가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모서리가 둥근 직사각형"/>
          <p:cNvSpPr/>
          <p:nvPr/>
        </p:nvSpPr>
        <p:spPr>
          <a:xfrm>
            <a:off x="15404005" y="4647750"/>
            <a:ext cx="7156636" cy="2259853"/>
          </a:xfrm>
          <a:prstGeom prst="roundRect">
            <a:avLst>
              <a:gd name="adj" fmla="val 883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프로젝트 수행 결과 - (관리자)결제수단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(관리자)결제수단 관리</a:t>
            </a:r>
          </a:p>
        </p:txBody>
      </p:sp>
      <p:pic>
        <p:nvPicPr>
          <p:cNvPr id="566" name="결제수단 리스트.png" descr="결제수단 리스트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모서리가 둥근 직사각형"/>
          <p:cNvSpPr/>
          <p:nvPr/>
        </p:nvSpPr>
        <p:spPr>
          <a:xfrm>
            <a:off x="10772585" y="5090605"/>
            <a:ext cx="1569529" cy="1573512"/>
          </a:xfrm>
          <a:prstGeom prst="roundRect">
            <a:avLst>
              <a:gd name="adj" fmla="val 12714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68" name="모서리가 둥근 직사각형"/>
          <p:cNvSpPr/>
          <p:nvPr/>
        </p:nvSpPr>
        <p:spPr>
          <a:xfrm>
            <a:off x="20711534" y="3758634"/>
            <a:ext cx="1789164" cy="698538"/>
          </a:xfrm>
          <a:prstGeom prst="roundRect">
            <a:avLst>
              <a:gd name="adj" fmla="val 2856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프로젝트 수행 결과 - (관리자)결제수단 수정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(관리자)결제수단 수정</a:t>
            </a:r>
          </a:p>
        </p:txBody>
      </p:sp>
      <p:pic>
        <p:nvPicPr>
          <p:cNvPr id="571" name="결제수단 수정.png" descr="결제수단 수저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모서리가 둥근 직사각형"/>
          <p:cNvSpPr/>
          <p:nvPr/>
        </p:nvSpPr>
        <p:spPr>
          <a:xfrm>
            <a:off x="13801638" y="5088361"/>
            <a:ext cx="7222302" cy="1573512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프로젝트 수행 결과 - (관리자)결제수단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(관리자)결제수단 추가</a:t>
            </a:r>
          </a:p>
        </p:txBody>
      </p:sp>
      <p:pic>
        <p:nvPicPr>
          <p:cNvPr id="575" name="결제수단 추가.png" descr="결제수단 추가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모서리가 둥근 직사각형"/>
          <p:cNvSpPr/>
          <p:nvPr/>
        </p:nvSpPr>
        <p:spPr>
          <a:xfrm>
            <a:off x="13801638" y="5088361"/>
            <a:ext cx="7222302" cy="1573512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프로젝트 수행 결과 - (관리자)게시판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(관리자)게시판 관리</a:t>
            </a:r>
          </a:p>
        </p:txBody>
      </p:sp>
      <p:pic>
        <p:nvPicPr>
          <p:cNvPr id="579" name="관리자 게시판 리스트.png" descr="관리자 게시판 리스트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모서리가 둥근 직사각형"/>
          <p:cNvSpPr/>
          <p:nvPr/>
        </p:nvSpPr>
        <p:spPr>
          <a:xfrm>
            <a:off x="6112190" y="5275615"/>
            <a:ext cx="16100351" cy="515887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81" name="선"/>
          <p:cNvSpPr/>
          <p:nvPr/>
        </p:nvSpPr>
        <p:spPr>
          <a:xfrm flipV="1">
            <a:off x="15204524" y="3817182"/>
            <a:ext cx="1295684" cy="1295684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2" name="상세 페이지 이동"/>
          <p:cNvSpPr txBox="1"/>
          <p:nvPr/>
        </p:nvSpPr>
        <p:spPr>
          <a:xfrm>
            <a:off x="16781454" y="3249909"/>
            <a:ext cx="4677593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프로젝트 수행 결과 - (관리자)게시글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(관리자)게시글 상세</a:t>
            </a:r>
          </a:p>
        </p:txBody>
      </p:sp>
      <p:pic>
        <p:nvPicPr>
          <p:cNvPr id="585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00" y="3009600"/>
            <a:ext cx="20307601" cy="947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프로젝트 수행 결과 - (관리자)공지사항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(관리자)공지사항</a:t>
            </a:r>
          </a:p>
        </p:txBody>
      </p:sp>
      <p:pic>
        <p:nvPicPr>
          <p:cNvPr id="588" name="관리자 공지사항 리스트.png" descr="관리자 공지사항 리스트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모서리가 둥근 직사각형"/>
          <p:cNvSpPr/>
          <p:nvPr/>
        </p:nvSpPr>
        <p:spPr>
          <a:xfrm>
            <a:off x="5758912" y="5343237"/>
            <a:ext cx="16636721" cy="493285"/>
          </a:xfrm>
          <a:prstGeom prst="roundRect">
            <a:avLst>
              <a:gd name="adj" fmla="val 40453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90" name="선"/>
          <p:cNvSpPr/>
          <p:nvPr/>
        </p:nvSpPr>
        <p:spPr>
          <a:xfrm flipV="1">
            <a:off x="13728366" y="3961451"/>
            <a:ext cx="1295683" cy="12956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91" name="상세 페이지 이동"/>
          <p:cNvSpPr txBox="1"/>
          <p:nvPr/>
        </p:nvSpPr>
        <p:spPr>
          <a:xfrm>
            <a:off x="15024048" y="2999047"/>
            <a:ext cx="4677593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프로젝트 수행 결과 - (관리자)공지사항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(관리자)공지사항 상세</a:t>
            </a:r>
          </a:p>
        </p:txBody>
      </p:sp>
      <p:pic>
        <p:nvPicPr>
          <p:cNvPr id="594" name="관리자 공지사항 디테일.png" descr="관리자 공지사항 디테일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모서리가 둥근 직사각형"/>
          <p:cNvSpPr/>
          <p:nvPr/>
        </p:nvSpPr>
        <p:spPr>
          <a:xfrm>
            <a:off x="20981173" y="3276600"/>
            <a:ext cx="1549211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96" name="모서리가 둥근 직사각형"/>
          <p:cNvSpPr/>
          <p:nvPr/>
        </p:nvSpPr>
        <p:spPr>
          <a:xfrm>
            <a:off x="17256348" y="10973055"/>
            <a:ext cx="1760368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97" name="모서리가 둥근 직사각형"/>
          <p:cNvSpPr/>
          <p:nvPr/>
        </p:nvSpPr>
        <p:spPr>
          <a:xfrm>
            <a:off x="8667783" y="10973055"/>
            <a:ext cx="1760368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스크린샷_2024-10-14_오후_10.39.17-removebg-preview.png" descr="스크린샷_2024-10-14_오후_10.39.17-removebg-pre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20" y="4863665"/>
            <a:ext cx="2085959" cy="2410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ngegg (2).png" descr="pngegg (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7186" y="2367195"/>
            <a:ext cx="4521349" cy="4760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bank-statement_3742514-removebg-preview.png" descr="bank-statement_3742514-removebg-previ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86" y="7493234"/>
            <a:ext cx="2220811" cy="2302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free-icon-spending-17208746.png" descr="free-icon-spending-1720874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98" y="5289598"/>
            <a:ext cx="2361263" cy="214008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습관이된 과소비"/>
          <p:cNvSpPr txBox="1"/>
          <p:nvPr/>
        </p:nvSpPr>
        <p:spPr>
          <a:xfrm>
            <a:off x="906876" y="10292484"/>
            <a:ext cx="5651678" cy="1153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1" indent="457200">
              <a:lnSpc>
                <a:spcPct val="160000"/>
              </a:lnSpc>
              <a:spcBef>
                <a:spcPts val="0"/>
              </a:spcBef>
              <a:defRPr sz="4800" b="0" spc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습관이된 과소비</a:t>
            </a:r>
          </a:p>
        </p:txBody>
      </p:sp>
      <p:sp>
        <p:nvSpPr>
          <p:cNvPr id="250" name="고착화된 문서"/>
          <p:cNvSpPr txBox="1"/>
          <p:nvPr/>
        </p:nvSpPr>
        <p:spPr>
          <a:xfrm>
            <a:off x="7860210" y="5770238"/>
            <a:ext cx="5140193" cy="1149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1" indent="457200">
              <a:lnSpc>
                <a:spcPct val="160000"/>
              </a:lnSpc>
              <a:spcBef>
                <a:spcPts val="0"/>
              </a:spcBef>
              <a:defRPr sz="4800" b="0" spc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고착화된 문서</a:t>
            </a:r>
          </a:p>
        </p:txBody>
      </p:sp>
      <p:sp>
        <p:nvSpPr>
          <p:cNvPr id="251" name="슬기로운 소비 생활"/>
          <p:cNvSpPr txBox="1"/>
          <p:nvPr/>
        </p:nvSpPr>
        <p:spPr>
          <a:xfrm>
            <a:off x="18557189" y="7327514"/>
            <a:ext cx="5651679" cy="966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1" indent="443483" defTabSz="344931">
              <a:lnSpc>
                <a:spcPct val="128000"/>
              </a:lnSpc>
              <a:spcBef>
                <a:spcPts val="0"/>
              </a:spcBef>
              <a:defRPr sz="4200" b="0" u="sng" spc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슬기로운 소비 생활</a:t>
            </a:r>
          </a:p>
        </p:txBody>
      </p:sp>
      <p:pic>
        <p:nvPicPr>
          <p:cNvPr id="252" name="bank-statement_3742514-removebg-preview.png" descr="bank-statement_3742514-removebg-previ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26" y="7212348"/>
            <a:ext cx="2220811" cy="2302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bank-statement_3742514-removebg-preview.png" descr="bank-statement_3742514-removebg-previ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118" y="7493234"/>
            <a:ext cx="2220812" cy="230257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선"/>
          <p:cNvSpPr/>
          <p:nvPr/>
        </p:nvSpPr>
        <p:spPr>
          <a:xfrm flipV="1">
            <a:off x="6094248" y="4946536"/>
            <a:ext cx="1635025" cy="1360727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5" name="선"/>
          <p:cNvSpPr/>
          <p:nvPr/>
        </p:nvSpPr>
        <p:spPr>
          <a:xfrm flipV="1">
            <a:off x="17976828" y="6068300"/>
            <a:ext cx="1422221" cy="950777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56" name="free-icon-notebook-4100539.png" descr="free-icon-notebook-410053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6471" y="3306891"/>
            <a:ext cx="2220812" cy="2118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free-icon-notebook-4100539.png" descr="free-icon-notebook-410053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611" y="3306891"/>
            <a:ext cx="2220811" cy="2118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free-icon-computer-4893207.png" descr="free-icon-computer-489320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0697" y="7542537"/>
            <a:ext cx="1960329" cy="1975678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선"/>
          <p:cNvSpPr/>
          <p:nvPr/>
        </p:nvSpPr>
        <p:spPr>
          <a:xfrm>
            <a:off x="12267334" y="4932788"/>
            <a:ext cx="1182153" cy="1808916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60" name="pngwing.com (1).png" descr="pngwing.com (1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19438" y="7687575"/>
            <a:ext cx="1960329" cy="1830639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편한 가계부 작성 + 나와 어울리는 카드"/>
          <p:cNvSpPr txBox="1"/>
          <p:nvPr/>
        </p:nvSpPr>
        <p:spPr>
          <a:xfrm>
            <a:off x="10031261" y="10319046"/>
            <a:ext cx="9913975" cy="98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1" indent="420623" defTabSz="327152">
              <a:lnSpc>
                <a:spcPct val="144000"/>
              </a:lnSpc>
              <a:spcBef>
                <a:spcPts val="0"/>
              </a:spcBef>
              <a:defRPr sz="3900" b="0" spc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편한 가계부 작성 + 나와 어울리는 카드 </a:t>
            </a:r>
          </a:p>
        </p:txBody>
      </p:sp>
      <p:sp>
        <p:nvSpPr>
          <p:cNvPr id="262" name="추가"/>
          <p:cNvSpPr/>
          <p:nvPr/>
        </p:nvSpPr>
        <p:spPr>
          <a:xfrm>
            <a:off x="15069030" y="8196694"/>
            <a:ext cx="812403" cy="812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63" name="프로젝트 개요 - SUBJECT"/>
          <p:cNvSpPr txBox="1">
            <a:spLocks noGrp="1"/>
          </p:cNvSpPr>
          <p:nvPr>
            <p:ph type="title"/>
          </p:nvPr>
        </p:nvSpPr>
        <p:spPr>
          <a:xfrm>
            <a:off x="796233" y="1173739"/>
            <a:ext cx="10715991" cy="1649710"/>
          </a:xfrm>
          <a:prstGeom prst="rect">
            <a:avLst/>
          </a:prstGeom>
        </p:spPr>
        <p:txBody>
          <a:bodyPr/>
          <a:lstStyle/>
          <a:p>
            <a:pPr defTabSz="531622">
              <a:defRPr sz="8100" spc="200"/>
            </a:pPr>
            <a:r>
              <a:t>프로젝트 개요 - </a:t>
            </a:r>
            <a:r>
              <a:rPr sz="6300" spc="100"/>
              <a:t>SUBJECT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프로젝트 수행 결과 - (관리자)공지사항 수정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(관리자)공지사항 수정</a:t>
            </a:r>
          </a:p>
        </p:txBody>
      </p:sp>
      <p:pic>
        <p:nvPicPr>
          <p:cNvPr id="600" name="관리자 공지사항 수정.png" descr="관리자 공지사항 수저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모서리가 둥근 직사각형"/>
          <p:cNvSpPr/>
          <p:nvPr/>
        </p:nvSpPr>
        <p:spPr>
          <a:xfrm>
            <a:off x="8520890" y="11087303"/>
            <a:ext cx="1760368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02" name="모서리가 둥근 직사각형"/>
          <p:cNvSpPr/>
          <p:nvPr/>
        </p:nvSpPr>
        <p:spPr>
          <a:xfrm>
            <a:off x="17419662" y="11087303"/>
            <a:ext cx="1760368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프로젝트 수행 결과 - (관리자)공지사항 추가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(관리자)공지사항 추가</a:t>
            </a:r>
          </a:p>
        </p:txBody>
      </p:sp>
      <p:pic>
        <p:nvPicPr>
          <p:cNvPr id="605" name="관리자 공지사항 추가.png" descr="관리자 공지사항 추가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모서리가 둥근 직사각형"/>
          <p:cNvSpPr/>
          <p:nvPr/>
        </p:nvSpPr>
        <p:spPr>
          <a:xfrm>
            <a:off x="9455183" y="11290555"/>
            <a:ext cx="1760368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07" name="모서리가 둥근 직사각형"/>
          <p:cNvSpPr/>
          <p:nvPr/>
        </p:nvSpPr>
        <p:spPr>
          <a:xfrm>
            <a:off x="15494110" y="11290555"/>
            <a:ext cx="1760367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프로젝트 수행 결과 - (관리자)1대1문의 관리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(관리자)1대1문의 관리</a:t>
            </a:r>
          </a:p>
        </p:txBody>
      </p:sp>
      <p:pic>
        <p:nvPicPr>
          <p:cNvPr id="610" name="관리자 문의사항 리스트.png" descr="관리자 문의사항 리스트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모서리가 둥근 직사각형"/>
          <p:cNvSpPr/>
          <p:nvPr/>
        </p:nvSpPr>
        <p:spPr>
          <a:xfrm>
            <a:off x="5947319" y="5317976"/>
            <a:ext cx="16100351" cy="515887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12" name="선"/>
          <p:cNvSpPr/>
          <p:nvPr/>
        </p:nvSpPr>
        <p:spPr>
          <a:xfrm flipV="1">
            <a:off x="13274467" y="3977916"/>
            <a:ext cx="1123501" cy="1055237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13" name="상세 페이지 이동"/>
          <p:cNvSpPr txBox="1"/>
          <p:nvPr/>
        </p:nvSpPr>
        <p:spPr>
          <a:xfrm>
            <a:off x="14397967" y="2849486"/>
            <a:ext cx="4677593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 b="0" spc="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상세 페이지 이동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프로젝트 수행 결과 - (관리자)1대1문의 상세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수행 결과 </a:t>
            </a:r>
            <a:r>
              <a:rPr sz="6900"/>
              <a:t>- (관리자)1대1문의 상세</a:t>
            </a:r>
          </a:p>
        </p:txBody>
      </p:sp>
      <p:pic>
        <p:nvPicPr>
          <p:cNvPr id="616" name="관리자 문의 상세.png" descr="관리자 문의 상세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모서리가 둥근 직사각형"/>
          <p:cNvSpPr/>
          <p:nvPr/>
        </p:nvSpPr>
        <p:spPr>
          <a:xfrm>
            <a:off x="21162198" y="3262608"/>
            <a:ext cx="1346024" cy="644333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18" name="모서리가 둥근 직사각형"/>
          <p:cNvSpPr/>
          <p:nvPr/>
        </p:nvSpPr>
        <p:spPr>
          <a:xfrm>
            <a:off x="19510178" y="8742991"/>
            <a:ext cx="1818831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프로젝트 수행 결과 - (관리자)1대1문의 답변 작성"/>
          <p:cNvSpPr txBox="1">
            <a:spLocks noGrp="1"/>
          </p:cNvSpPr>
          <p:nvPr>
            <p:ph type="title"/>
          </p:nvPr>
        </p:nvSpPr>
        <p:spPr>
          <a:xfrm>
            <a:off x="2088436" y="1282700"/>
            <a:ext cx="20307302" cy="1649710"/>
          </a:xfrm>
          <a:prstGeom prst="rect">
            <a:avLst/>
          </a:prstGeom>
        </p:spPr>
        <p:txBody>
          <a:bodyPr/>
          <a:lstStyle/>
          <a:p>
            <a:pPr defTabSz="578358">
              <a:defRPr sz="8000" spc="200"/>
            </a:pPr>
            <a:r>
              <a:t>프로젝트 수행 결과 </a:t>
            </a:r>
            <a:r>
              <a:rPr sz="6200"/>
              <a:t>- (관리자)1대1문의 답변 작성</a:t>
            </a:r>
          </a:p>
        </p:txBody>
      </p:sp>
      <p:pic>
        <p:nvPicPr>
          <p:cNvPr id="621" name="관리자 문의 추가.png" descr="관리자 문의 추가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모서리가 둥근 직사각형"/>
          <p:cNvSpPr/>
          <p:nvPr/>
        </p:nvSpPr>
        <p:spPr>
          <a:xfrm>
            <a:off x="20289927" y="12074445"/>
            <a:ext cx="1240190" cy="466456"/>
          </a:xfrm>
          <a:prstGeom prst="roundRect">
            <a:avLst>
              <a:gd name="adj" fmla="val 4277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23" name="모서리가 둥근 직사각형"/>
          <p:cNvSpPr/>
          <p:nvPr/>
        </p:nvSpPr>
        <p:spPr>
          <a:xfrm>
            <a:off x="6393322" y="12074445"/>
            <a:ext cx="1240190" cy="466456"/>
          </a:xfrm>
          <a:prstGeom prst="roundRect">
            <a:avLst>
              <a:gd name="adj" fmla="val 4277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프로젝트 시연"/>
          <p:cNvSpPr txBox="1"/>
          <p:nvPr/>
        </p:nvSpPr>
        <p:spPr>
          <a:xfrm>
            <a:off x="9207499" y="5816600"/>
            <a:ext cx="7771654" cy="165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578358">
              <a:lnSpc>
                <a:spcPct val="90000"/>
              </a:lnSpc>
              <a:spcBef>
                <a:spcPts val="0"/>
              </a:spcBef>
              <a:defRPr sz="8900" u="sng" cap="all" spc="200">
                <a:solidFill>
                  <a:schemeClr val="accent6"/>
                </a:solidFill>
              </a:defRPr>
            </a:lvl1pPr>
          </a:lstStyle>
          <a:p>
            <a:r>
              <a:t>프로젝트 시연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224329" y="6644367"/>
            <a:ext cx="6756211" cy="5684987"/>
          </a:xfrm>
          <a:prstGeom prst="rect">
            <a:avLst/>
          </a:prstGeom>
        </p:spPr>
        <p:txBody>
          <a:bodyPr/>
          <a:lstStyle/>
          <a:p>
            <a:pPr marL="748392" indent="-748392" defTabSz="352043">
              <a:lnSpc>
                <a:spcPct val="120000"/>
              </a:lnSpc>
              <a:spcBef>
                <a:spcPts val="4200"/>
              </a:spcBef>
              <a:buBlip>
                <a:blip r:embed="rId2"/>
              </a:buBlip>
              <a:defRPr sz="4900" spc="0"/>
            </a:pPr>
            <a:r>
              <a:t> 국하현(팀장)</a:t>
            </a:r>
          </a:p>
          <a:p>
            <a:pPr marL="0" indent="0">
              <a:lnSpc>
                <a:spcPct val="100000"/>
              </a:lnSpc>
              <a:buSzTx/>
              <a:buNone/>
              <a:defRPr spc="0"/>
            </a:pPr>
            <a:r>
              <a:t>토큰이나 이메일 인증 등의 멀티 팩터 인증을 사용해 보안을 강화함</a:t>
            </a:r>
          </a:p>
        </p:txBody>
      </p:sp>
      <p:sp>
        <p:nvSpPr>
          <p:cNvPr id="628" name="김민재(팀원)…"/>
          <p:cNvSpPr txBox="1"/>
          <p:nvPr/>
        </p:nvSpPr>
        <p:spPr>
          <a:xfrm>
            <a:off x="8906889" y="6644367"/>
            <a:ext cx="6943894" cy="5684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  <a:defRPr spc="0"/>
            </a:pPr>
            <a:r>
              <a:t> 김민재(팀원)</a:t>
            </a:r>
          </a:p>
          <a:p>
            <a:pPr>
              <a:lnSpc>
                <a:spcPct val="100000"/>
              </a:lnSpc>
              <a:defRPr spc="0"/>
            </a:pPr>
            <a:r>
              <a:t>가계부 내용 입력에서 자동 완성 기능 구현 필요</a:t>
            </a:r>
          </a:p>
        </p:txBody>
      </p:sp>
      <p:sp>
        <p:nvSpPr>
          <p:cNvPr id="629" name="김진우(팀원)…"/>
          <p:cNvSpPr txBox="1"/>
          <p:nvPr/>
        </p:nvSpPr>
        <p:spPr>
          <a:xfrm>
            <a:off x="16777133" y="6644367"/>
            <a:ext cx="6630245" cy="5684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  <a:defRPr spc="0"/>
            </a:pPr>
            <a:r>
              <a:t> 김진우(팀원)</a:t>
            </a:r>
          </a:p>
          <a:p>
            <a:pPr>
              <a:lnSpc>
                <a:spcPct val="100000"/>
              </a:lnSpc>
              <a:defRPr spc="0"/>
            </a:pPr>
            <a:r>
              <a:t>게시판에서 대댓글 구현을 통해 더 강력한 커뮤니티 기능 제공</a:t>
            </a:r>
          </a:p>
        </p:txBody>
      </p:sp>
      <p:pic>
        <p:nvPicPr>
          <p:cNvPr id="630" name="khh-removebg-preview.png" descr="khh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9592" y="418338"/>
            <a:ext cx="8779769" cy="830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kjw-removebg-preview.png" descr="kjw-removebg-previ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360" y="2035499"/>
            <a:ext cx="5762531" cy="5580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kmj-removebg-preview.png" descr="kmj-removebg-previe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130" y="2456585"/>
            <a:ext cx="4343796" cy="4738720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자체 평가 의견"/>
          <p:cNvSpPr txBox="1">
            <a:spLocks noGrp="1"/>
          </p:cNvSpPr>
          <p:nvPr>
            <p:ph type="title"/>
          </p:nvPr>
        </p:nvSpPr>
        <p:spPr>
          <a:xfrm>
            <a:off x="2026933" y="1220406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z="8900" spc="200"/>
            </a:lvl1pPr>
          </a:lstStyle>
          <a:p>
            <a:r>
              <a:t>보완점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224329" y="6644367"/>
            <a:ext cx="6756211" cy="5684987"/>
          </a:xfrm>
          <a:prstGeom prst="rect">
            <a:avLst/>
          </a:prstGeom>
        </p:spPr>
        <p:txBody>
          <a:bodyPr/>
          <a:lstStyle/>
          <a:p>
            <a:pPr marL="748392" indent="-748392" defTabSz="352043">
              <a:lnSpc>
                <a:spcPct val="120000"/>
              </a:lnSpc>
              <a:spcBef>
                <a:spcPts val="4200"/>
              </a:spcBef>
              <a:buBlip>
                <a:blip r:embed="rId2"/>
              </a:buBlip>
              <a:defRPr sz="4900" spc="0"/>
            </a:pPr>
            <a:r>
              <a:t> 국하현(팀장)</a:t>
            </a:r>
          </a:p>
          <a:p>
            <a:pPr marL="0" indent="0" defTabSz="352043">
              <a:lnSpc>
                <a:spcPct val="100000"/>
              </a:lnSpc>
              <a:spcBef>
                <a:spcPts val="1400"/>
              </a:spcBef>
              <a:buSzTx/>
              <a:buNone/>
              <a:defRPr sz="3900" spc="0"/>
            </a:pPr>
            <a:r>
              <a:t>코드 충돌, push 실수도 있었지만 함께 코드 리뷰도 하고 pr을 적극적으로 사용함으로써 협업에 익숙해질 수 있었다. </a:t>
            </a:r>
          </a:p>
          <a:p>
            <a:pPr marL="0" indent="0" defTabSz="352043">
              <a:lnSpc>
                <a:spcPct val="100000"/>
              </a:lnSpc>
              <a:spcBef>
                <a:spcPts val="1400"/>
              </a:spcBef>
              <a:buSzTx/>
              <a:buNone/>
              <a:defRPr sz="3900" spc="0"/>
            </a:pPr>
            <a:r>
              <a:t>또 대화를 통해 문제를 잘 해결해나갔다는 생각이 든다.</a:t>
            </a:r>
          </a:p>
        </p:txBody>
      </p:sp>
      <p:sp>
        <p:nvSpPr>
          <p:cNvPr id="636" name="김민재(팀원)…"/>
          <p:cNvSpPr txBox="1"/>
          <p:nvPr/>
        </p:nvSpPr>
        <p:spPr>
          <a:xfrm>
            <a:off x="8906889" y="6644367"/>
            <a:ext cx="6943894" cy="5684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  <a:defRPr spc="0"/>
            </a:pPr>
            <a:r>
              <a:t> 김민재(팀원)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0"/>
            </a:pPr>
            <a:r>
              <a:t>초기에 기획한 대로 구체적인 기능을 구현해서 좋았다. </a:t>
            </a:r>
            <a:endParaRPr spc="39"/>
          </a:p>
          <a:p>
            <a:pPr>
              <a:lnSpc>
                <a:spcPct val="100000"/>
              </a:lnSpc>
              <a:spcBef>
                <a:spcPts val="1500"/>
              </a:spcBef>
              <a:defRPr sz="4000" spc="0"/>
            </a:pPr>
            <a:r>
              <a:t>다만 변경되는 부분을 보며 기획과 설계의 중요성을 크게 느꼈다.</a:t>
            </a:r>
          </a:p>
        </p:txBody>
      </p:sp>
      <p:sp>
        <p:nvSpPr>
          <p:cNvPr id="637" name="김진우(팀원)…"/>
          <p:cNvSpPr txBox="1"/>
          <p:nvPr/>
        </p:nvSpPr>
        <p:spPr>
          <a:xfrm>
            <a:off x="16777133" y="6644367"/>
            <a:ext cx="6630245" cy="5684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  <a:defRPr spc="0"/>
            </a:pPr>
            <a:r>
              <a:t> 김진우(팀원)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4000" spc="0"/>
            </a:pPr>
            <a:r>
              <a:t>RESTful API를 이렇게 많이 사용해 본 건 처음인데 사용해 보니 편해서 좋았다.</a:t>
            </a:r>
            <a:endParaRPr spc="39"/>
          </a:p>
          <a:p>
            <a:pPr>
              <a:lnSpc>
                <a:spcPct val="100000"/>
              </a:lnSpc>
              <a:spcBef>
                <a:spcPts val="1500"/>
              </a:spcBef>
              <a:defRPr sz="4000" spc="0"/>
            </a:pPr>
            <a:r>
              <a:t>또한 화면도 처음 구상한 대로 만들어져서 좋았다.</a:t>
            </a:r>
          </a:p>
        </p:txBody>
      </p:sp>
      <p:pic>
        <p:nvPicPr>
          <p:cNvPr id="638" name="khh-removebg-preview.png" descr="khh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9592" y="418338"/>
            <a:ext cx="8779769" cy="830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kjw-removebg-preview.png" descr="kjw-removebg-previ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360" y="2035499"/>
            <a:ext cx="5762531" cy="5580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kmj-removebg-preview.png" descr="kmj-removebg-previe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130" y="2456585"/>
            <a:ext cx="4343796" cy="473872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자체 평가 의견"/>
          <p:cNvSpPr txBox="1">
            <a:spLocks noGrp="1"/>
          </p:cNvSpPr>
          <p:nvPr>
            <p:ph type="title"/>
          </p:nvPr>
        </p:nvSpPr>
        <p:spPr>
          <a:xfrm>
            <a:off x="2026933" y="1220406"/>
            <a:ext cx="20207128" cy="1649711"/>
          </a:xfrm>
          <a:prstGeom prst="rect">
            <a:avLst/>
          </a:prstGeom>
        </p:spPr>
        <p:txBody>
          <a:bodyPr/>
          <a:lstStyle>
            <a:lvl1pPr defTabSz="578358">
              <a:defRPr sz="8900" spc="200"/>
            </a:lvl1pPr>
          </a:lstStyle>
          <a:p>
            <a:r>
              <a:t>자체 평가 의견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Thank YOU for watch"/>
          <p:cNvSpPr txBox="1">
            <a:spLocks noGrp="1"/>
          </p:cNvSpPr>
          <p:nvPr>
            <p:ph type="ctrTitle"/>
          </p:nvPr>
        </p:nvSpPr>
        <p:spPr>
          <a:xfrm>
            <a:off x="2089150" y="5988846"/>
            <a:ext cx="20205700" cy="3666580"/>
          </a:xfrm>
          <a:prstGeom prst="rect">
            <a:avLst/>
          </a:prstGeom>
        </p:spPr>
        <p:txBody>
          <a:bodyPr/>
          <a:lstStyle/>
          <a:p>
            <a:pPr defTabSz="543305">
              <a:lnSpc>
                <a:spcPct val="100000"/>
              </a:lnSpc>
              <a:defRPr sz="10200" u="sng" spc="306"/>
            </a:pPr>
            <a:endParaRPr/>
          </a:p>
          <a:p>
            <a:pPr defTabSz="543305">
              <a:lnSpc>
                <a:spcPct val="100000"/>
              </a:lnSpc>
              <a:defRPr sz="10200" u="sng" spc="300"/>
            </a:pPr>
            <a:r>
              <a:t>Thank YOU for watch</a:t>
            </a:r>
          </a:p>
        </p:txBody>
      </p:sp>
      <p:sp>
        <p:nvSpPr>
          <p:cNvPr id="644" name="“Q&amp;A”"/>
          <p:cNvSpPr txBox="1"/>
          <p:nvPr/>
        </p:nvSpPr>
        <p:spPr>
          <a:xfrm>
            <a:off x="2089150" y="1924087"/>
            <a:ext cx="20205700" cy="3131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1000" cap="all" spc="300">
                <a:solidFill>
                  <a:srgbClr val="FFFFFF"/>
                </a:solidFill>
              </a:defRPr>
            </a:lvl1pPr>
          </a:lstStyle>
          <a:p>
            <a:r>
              <a:t>“Q&amp;A”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HOW?"/>
          <p:cNvSpPr txBox="1">
            <a:spLocks noGrp="1"/>
          </p:cNvSpPr>
          <p:nvPr>
            <p:ph type="body" sz="quarter" idx="1"/>
          </p:nvPr>
        </p:nvSpPr>
        <p:spPr>
          <a:xfrm>
            <a:off x="1126030" y="3191073"/>
            <a:ext cx="22551952" cy="1421730"/>
          </a:xfrm>
          <a:prstGeom prst="rect">
            <a:avLst/>
          </a:prstGeom>
        </p:spPr>
        <p:txBody>
          <a:bodyPr/>
          <a:lstStyle>
            <a:lvl1pPr marL="228600" indent="-228600" algn="l">
              <a:lnSpc>
                <a:spcPct val="160000"/>
              </a:lnSpc>
              <a:buSzPct val="80000"/>
              <a:buBlip>
                <a:blip r:embed="rId2"/>
              </a:buBlip>
              <a:defRPr sz="6000" b="1" i="1" spc="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 HOW?</a:t>
            </a:r>
          </a:p>
        </p:txBody>
      </p:sp>
      <p:sp>
        <p:nvSpPr>
          <p:cNvPr id="266" name="GOAL: 소비 데이터를 기반으로 카드 추천, 사용자의 소비 습관을 줄임"/>
          <p:cNvSpPr txBox="1"/>
          <p:nvPr/>
        </p:nvSpPr>
        <p:spPr>
          <a:xfrm>
            <a:off x="1126030" y="10276302"/>
            <a:ext cx="22551952" cy="1421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marL="228600" indent="-228600">
              <a:lnSpc>
                <a:spcPct val="144000"/>
              </a:lnSpc>
              <a:spcBef>
                <a:spcPts val="0"/>
              </a:spcBef>
              <a:buSzPct val="80000"/>
              <a:buBlip>
                <a:blip r:embed="rId2"/>
              </a:buBlip>
              <a:defRPr sz="6000" b="0" spc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 </a:t>
            </a:r>
            <a:r>
              <a:rPr b="1" i="1">
                <a:latin typeface="Avenir Next Regular"/>
                <a:ea typeface="Avenir Next Regular"/>
                <a:cs typeface="Avenir Next Regular"/>
                <a:sym typeface="Avenir Next Regular"/>
              </a:rPr>
              <a:t>GOAL</a:t>
            </a:r>
            <a:r>
              <a:t>: </a:t>
            </a:r>
            <a:r>
              <a:rPr sz="4800"/>
              <a:t>소비 데이터를 기반으로 카드 추천, 가계부를 통해 사용자의 소비 습관을 줄임</a:t>
            </a:r>
          </a:p>
        </p:txBody>
      </p:sp>
      <p:pic>
        <p:nvPicPr>
          <p:cNvPr id="267" name="pngegg.png" descr="pnge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2" y="4888183"/>
            <a:ext cx="1388586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ngegg.png" descr="pnge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71" y="4888183"/>
            <a:ext cx="1388586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ngegg.png" descr="pnge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2" y="6331820"/>
            <a:ext cx="1388586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pngegg.png" descr="pnge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71" y="6067299"/>
            <a:ext cx="1388586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ngegg.png" descr="pnge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03" y="7582241"/>
            <a:ext cx="1388585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ngegg.png" descr="pnge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701" y="5885131"/>
            <a:ext cx="1388586" cy="142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ngegg.png" descr="pnge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96" y="7228296"/>
            <a:ext cx="1388586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ngwing.com.png" descr="pngwing.co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348" y="5289351"/>
            <a:ext cx="2594146" cy="3137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ngwing.com (1).png" descr="pngwing.com (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8718" y="2333288"/>
            <a:ext cx="3003420" cy="313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ngegg (1).png" descr="pngegg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39578" y="4738951"/>
            <a:ext cx="2961620" cy="2750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ngwing.com (2).png" descr="pngwing.com (2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48718" y="6702628"/>
            <a:ext cx="3101677" cy="318095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선"/>
          <p:cNvSpPr/>
          <p:nvPr/>
        </p:nvSpPr>
        <p:spPr>
          <a:xfrm>
            <a:off x="5902347" y="5679709"/>
            <a:ext cx="2588940" cy="363845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9" name="선"/>
          <p:cNvSpPr/>
          <p:nvPr/>
        </p:nvSpPr>
        <p:spPr>
          <a:xfrm>
            <a:off x="5898370" y="6939561"/>
            <a:ext cx="2592027" cy="29583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0" name="선"/>
          <p:cNvSpPr/>
          <p:nvPr/>
        </p:nvSpPr>
        <p:spPr>
          <a:xfrm flipV="1">
            <a:off x="5897933" y="7894497"/>
            <a:ext cx="2596982" cy="309831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1" name="선"/>
          <p:cNvSpPr/>
          <p:nvPr/>
        </p:nvSpPr>
        <p:spPr>
          <a:xfrm>
            <a:off x="12838032" y="7151186"/>
            <a:ext cx="2593977" cy="2"/>
          </a:xfrm>
          <a:prstGeom prst="line">
            <a:avLst/>
          </a:prstGeom>
          <a:ln w="76200">
            <a:solidFill>
              <a:srgbClr val="44365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82" name="free-icon-data-processing-5105211.png" descr="free-icon-data-processing-510521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5051" y="5264020"/>
            <a:ext cx="1699940" cy="169994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프로젝트 개요 - SUBJECT"/>
          <p:cNvSpPr txBox="1">
            <a:spLocks noGrp="1"/>
          </p:cNvSpPr>
          <p:nvPr>
            <p:ph type="title"/>
          </p:nvPr>
        </p:nvSpPr>
        <p:spPr>
          <a:xfrm>
            <a:off x="813928" y="1175058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z="8100" spc="200"/>
            </a:pPr>
            <a:r>
              <a:t>프로젝트 개요 - </a:t>
            </a:r>
            <a:r>
              <a:rPr sz="6300" spc="100"/>
              <a:t>SUBJECT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가계부 APP(5++) &gt; 가계부 WEB(1)"/>
          <p:cNvSpPr txBox="1">
            <a:spLocks noGrp="1"/>
          </p:cNvSpPr>
          <p:nvPr>
            <p:ph type="body" sz="quarter" idx="1"/>
          </p:nvPr>
        </p:nvSpPr>
        <p:spPr>
          <a:xfrm>
            <a:off x="965867" y="3314236"/>
            <a:ext cx="10412112" cy="95341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z="4800" spc="0"/>
            </a:pPr>
            <a:r>
              <a:t>가계부 </a:t>
            </a:r>
            <a:r>
              <a:rPr b="1" i="1">
                <a:latin typeface="Avenir Next Regular"/>
                <a:ea typeface="Avenir Next Regular"/>
                <a:cs typeface="Avenir Next Regular"/>
                <a:sym typeface="Avenir Next Regular"/>
              </a:rPr>
              <a:t>APP(5++)</a:t>
            </a:r>
            <a:r>
              <a:t> &gt; 가계부 </a:t>
            </a:r>
            <a:r>
              <a:rPr b="1" i="1">
                <a:latin typeface="Avenir Next Regular"/>
                <a:ea typeface="Avenir Next Regular"/>
                <a:cs typeface="Avenir Next Regular"/>
                <a:sym typeface="Avenir Next Regular"/>
              </a:rPr>
              <a:t>WEB(1)</a:t>
            </a:r>
          </a:p>
        </p:txBody>
      </p:sp>
      <p:sp>
        <p:nvSpPr>
          <p:cNvPr id="286" name="프로젝트 개요 - why?"/>
          <p:cNvSpPr txBox="1">
            <a:spLocks noGrp="1"/>
          </p:cNvSpPr>
          <p:nvPr>
            <p:ph type="title"/>
          </p:nvPr>
        </p:nvSpPr>
        <p:spPr>
          <a:xfrm>
            <a:off x="813928" y="1109460"/>
            <a:ext cx="10715991" cy="1649714"/>
          </a:xfrm>
          <a:prstGeom prst="rect">
            <a:avLst/>
          </a:prstGeom>
        </p:spPr>
        <p:txBody>
          <a:bodyPr/>
          <a:lstStyle/>
          <a:p>
            <a:pPr defTabSz="578358">
              <a:defRPr sz="8100" spc="200"/>
            </a:pPr>
            <a:r>
              <a:t>프로젝트 개요 </a:t>
            </a:r>
            <a:r>
              <a:rPr sz="8900"/>
              <a:t>- </a:t>
            </a:r>
            <a:r>
              <a:rPr sz="6900"/>
              <a:t>why?</a:t>
            </a:r>
          </a:p>
        </p:txBody>
      </p:sp>
      <p:pic>
        <p:nvPicPr>
          <p:cNvPr id="287" name="pngegg.png" descr="pngeg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502" y="5056406"/>
            <a:ext cx="987147" cy="953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free-icon-notebook-245803.png" descr="free-icon-notebook-2458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71" y="9776852"/>
            <a:ext cx="1833824" cy="1833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free-icon-app-5069.png" descr="free-icon-app-506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393" y="6798574"/>
            <a:ext cx="1833822" cy="1793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free-icon-download-2820287.png" descr="free-icon-download-282028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727" y="6912074"/>
            <a:ext cx="1427784" cy="1550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free-icon-calculator-with-a-zero-20832.png" descr="free-icon-calculator-with-a-zero-2083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3296" y="9715335"/>
            <a:ext cx="1572888" cy="1957159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모서리가 둥근 직사각형"/>
          <p:cNvSpPr/>
          <p:nvPr/>
        </p:nvSpPr>
        <p:spPr>
          <a:xfrm>
            <a:off x="4794851" y="5056406"/>
            <a:ext cx="2951339" cy="953415"/>
          </a:xfrm>
          <a:prstGeom prst="roundRect">
            <a:avLst>
              <a:gd name="adj" fmla="val 1998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93" name="가계부"/>
          <p:cNvSpPr txBox="1"/>
          <p:nvPr/>
        </p:nvSpPr>
        <p:spPr>
          <a:xfrm>
            <a:off x="4893447" y="5220765"/>
            <a:ext cx="2754145" cy="738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05815">
              <a:lnSpc>
                <a:spcPct val="100000"/>
              </a:lnSpc>
              <a:spcBef>
                <a:spcPts val="0"/>
              </a:spcBef>
              <a:defRPr sz="4100" b="0" spc="0">
                <a:solidFill>
                  <a:srgbClr val="FAFEF7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가계부</a:t>
            </a:r>
          </a:p>
        </p:txBody>
      </p:sp>
      <p:sp>
        <p:nvSpPr>
          <p:cNvPr id="294" name="추가"/>
          <p:cNvSpPr/>
          <p:nvPr/>
        </p:nvSpPr>
        <p:spPr>
          <a:xfrm>
            <a:off x="5873584" y="10058830"/>
            <a:ext cx="1270002" cy="127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295" name="free-icon-x-mark-11147352.png" descr="free-icon-x-mark-1114735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329" y="6667600"/>
            <a:ext cx="1594727" cy="2055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free-icon-x-mark-11147352.png" descr="free-icon-x-mark-1114735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329" y="9616664"/>
            <a:ext cx="1594727" cy="2055665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왜 공책인가…"/>
          <p:cNvSpPr txBox="1"/>
          <p:nvPr/>
        </p:nvSpPr>
        <p:spPr>
          <a:xfrm>
            <a:off x="12202148" y="4711196"/>
            <a:ext cx="11501428" cy="6961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4026" indent="-224026" defTabSz="348488">
              <a:spcBef>
                <a:spcPts val="0"/>
              </a:spcBef>
              <a:buSzPct val="80000"/>
              <a:buBlip>
                <a:blip r:embed="rId8"/>
              </a:buBlip>
              <a:defRPr sz="4500" b="0" spc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공책인가</a:t>
            </a:r>
          </a:p>
          <a:p>
            <a:pPr marL="224026" indent="-224026" defTabSz="348488">
              <a:spcBef>
                <a:spcPts val="0"/>
              </a:spcBef>
              <a:buSzPct val="80000"/>
              <a:buBlip>
                <a:blip r:embed="rId8"/>
              </a:buBlip>
              <a:defRPr sz="4500" b="0" spc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복잡한 UI인가</a:t>
            </a:r>
          </a:p>
          <a:p>
            <a:pPr marL="224026" indent="-224026" defTabSz="348488">
              <a:spcBef>
                <a:spcPts val="0"/>
              </a:spcBef>
              <a:buSzPct val="80000"/>
              <a:buBlip>
                <a:blip r:embed="rId8"/>
              </a:buBlip>
              <a:defRPr sz="4500" b="0" u="sng" spc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더욱 더 큰 화면으로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깔끔한 가계부”</a:t>
            </a:r>
          </a:p>
          <a:p>
            <a:pPr marL="224026" indent="-224026" defTabSz="348488">
              <a:spcBef>
                <a:spcPts val="0"/>
              </a:spcBef>
              <a:buSzPct val="80000"/>
              <a:buBlip>
                <a:blip r:embed="rId8"/>
              </a:buBlip>
              <a:defRPr sz="4500" u="sng" spc="0"/>
            </a:pPr>
            <a:r>
              <a:t>“</a:t>
            </a:r>
            <a:r>
              <a:rPr b="0">
                <a:latin typeface="Avenir Next Demi Bold"/>
                <a:ea typeface="Avenir Next Demi Bold"/>
                <a:cs typeface="Avenir Next Demi Bold"/>
                <a:sym typeface="Avenir Next Demi Bold"/>
              </a:rPr>
              <a:t>내 소비와 </a:t>
            </a:r>
            <a:r>
              <a:t>어울리는 카드</a:t>
            </a:r>
            <a:r>
              <a:rPr b="0">
                <a:latin typeface="Avenir Next Demi Bold"/>
                <a:ea typeface="Avenir Next Demi Bold"/>
                <a:cs typeface="Avenir Next Demi Bold"/>
                <a:sym typeface="Avenir Next Demi Bold"/>
              </a:rPr>
              <a:t>”</a:t>
            </a:r>
          </a:p>
          <a:p>
            <a:pPr marL="224026" indent="-224026" defTabSz="348488">
              <a:spcBef>
                <a:spcPts val="0"/>
              </a:spcBef>
              <a:buSzPct val="80000"/>
              <a:buBlip>
                <a:blip r:embed="rId8"/>
              </a:buBlip>
              <a:defRPr sz="4500" b="0" u="sng" spc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한 눈에 확인 가능한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내 혜택</a:t>
            </a:r>
            <a:r>
              <a:t>”</a:t>
            </a:r>
          </a:p>
          <a:p>
            <a:pPr marL="224026" indent="-224026" defTabSz="348488">
              <a:spcBef>
                <a:spcPts val="0"/>
              </a:spcBef>
              <a:buSzPct val="80000"/>
              <a:buBlip>
                <a:blip r:embed="rId8"/>
              </a:buBlip>
              <a:defRPr sz="4500" b="0" u="sng" spc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나와 같은 카드 구매자와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커뮤니티 기능</a:t>
            </a:r>
            <a:r>
              <a:t>”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후잉 가계부(https://whooing.com/#main/insert)"/>
          <p:cNvSpPr txBox="1">
            <a:spLocks noGrp="1"/>
          </p:cNvSpPr>
          <p:nvPr>
            <p:ph type="body" idx="1"/>
          </p:nvPr>
        </p:nvSpPr>
        <p:spPr>
          <a:xfrm>
            <a:off x="741784" y="3238707"/>
            <a:ext cx="22850244" cy="8746016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pc="0"/>
            </a:pPr>
            <a:r>
              <a:t>후잉 가계부(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https://whooing.com/#main/insert</a:t>
            </a:r>
            <a:r>
              <a:t>)</a:t>
            </a:r>
          </a:p>
        </p:txBody>
      </p:sp>
      <p:sp>
        <p:nvSpPr>
          <p:cNvPr id="300" name="프로젝트 개요 - 벤치 마킹 사이트"/>
          <p:cNvSpPr txBox="1">
            <a:spLocks noGrp="1"/>
          </p:cNvSpPr>
          <p:nvPr>
            <p:ph type="title"/>
          </p:nvPr>
        </p:nvSpPr>
        <p:spPr>
          <a:xfrm>
            <a:off x="765832" y="1097635"/>
            <a:ext cx="20207128" cy="1649714"/>
          </a:xfrm>
          <a:prstGeom prst="rect">
            <a:avLst/>
          </a:prstGeom>
        </p:spPr>
        <p:txBody>
          <a:bodyPr/>
          <a:lstStyle/>
          <a:p>
            <a:pPr defTabSz="578358">
              <a:defRPr sz="8900" spc="200"/>
            </a:pPr>
            <a:r>
              <a:t>프로젝트 개요 </a:t>
            </a:r>
            <a:r>
              <a:rPr sz="6900"/>
              <a:t>- 벤치 마킹 사이트</a:t>
            </a:r>
          </a:p>
        </p:txBody>
      </p:sp>
      <p:pic>
        <p:nvPicPr>
          <p:cNvPr id="301" name="스크린샷 2024-10-12 오전 1.00.17.png" descr="스크린샷 2024-10-12 오전 1.00.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5" y="4425527"/>
            <a:ext cx="16445555" cy="8016358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로그인, 회원가입(필수)"/>
          <p:cNvSpPr txBox="1"/>
          <p:nvPr/>
        </p:nvSpPr>
        <p:spPr>
          <a:xfrm>
            <a:off x="17382543" y="7104647"/>
            <a:ext cx="7187185" cy="1014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35000"/>
              </a:lnSpc>
              <a:defRPr sz="4600" spc="0"/>
            </a:lvl1pPr>
          </a:lstStyle>
          <a:p>
            <a:r>
              <a:t>로그인, 회원가입(필수)</a:t>
            </a:r>
          </a:p>
        </p:txBody>
      </p:sp>
      <p:pic>
        <p:nvPicPr>
          <p:cNvPr id="303" name="스크린샷 2024-10-12 오전 12.56.07.png" descr="스크린샷 2024-10-12 오전 12.56.0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37" y="3035262"/>
            <a:ext cx="10624754" cy="9152906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유료서비스…"/>
          <p:cNvSpPr txBox="1"/>
          <p:nvPr/>
        </p:nvSpPr>
        <p:spPr>
          <a:xfrm>
            <a:off x="14371366" y="5679476"/>
            <a:ext cx="7187185" cy="51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>
              <a:buSzPct val="100000"/>
              <a:buBlip>
                <a:blip r:embed="rId6"/>
              </a:buBlip>
              <a:defRPr spc="0"/>
            </a:pPr>
            <a:r>
              <a:t>유료서비스</a:t>
            </a:r>
          </a:p>
          <a:p>
            <a:pPr marL="755952" indent="-755952">
              <a:buSzPct val="100000"/>
              <a:buBlip>
                <a:blip r:embed="rId6"/>
              </a:buBlip>
              <a:defRPr spc="0"/>
            </a:pPr>
            <a:r>
              <a:t>복식부기?</a:t>
            </a:r>
          </a:p>
          <a:p>
            <a:pPr marL="755952" indent="-755952">
              <a:buSzPct val="100000"/>
              <a:buBlip>
                <a:blip r:embed="rId6"/>
              </a:buBlip>
              <a:defRPr spc="0"/>
            </a:pPr>
            <a:r>
              <a:t>사용법?</a:t>
            </a:r>
          </a:p>
        </p:txBody>
      </p:sp>
      <p:pic>
        <p:nvPicPr>
          <p:cNvPr id="305" name="스크린샷 2024-10-12 오전 12.56.49.png" descr="스크린샷 2024-10-12 오전 12.56.49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8110" y="2868265"/>
            <a:ext cx="2679702" cy="948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스크린샷 2024-10-12 오전 12.57.16.png" descr="스크린샷 2024-10-12 오전 12.57.1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9287" y="3469969"/>
            <a:ext cx="10747997" cy="7719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스크린샷 2024-10-12 오전 1.07.18.png" descr="스크린샷 2024-10-12 오전 1.07.1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38405" y="2414441"/>
            <a:ext cx="8075887" cy="4191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스크린샷 2024-10-12 오전 1.07.27.png" descr="스크린샷 2024-10-12 오전 1.07.27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40168" y="6907572"/>
            <a:ext cx="6093071" cy="512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1" animBg="1" advAuto="0"/>
      <p:bldP spid="301" grpId="2" animBg="1" advAuto="0"/>
      <p:bldP spid="302" grpId="3" animBg="1" advAuto="0"/>
      <p:bldP spid="303" grpId="4" animBg="1" advAuto="0"/>
      <p:bldP spid="303" grpId="6" animBg="1" advAuto="0"/>
      <p:bldP spid="304" grpId="5" animBg="1" advAuto="0"/>
      <p:bldP spid="304" grpId="7" animBg="1" advAuto="0"/>
      <p:bldP spid="305" grpId="8" animBg="1" advAuto="0"/>
      <p:bldP spid="306" grpId="9" animBg="1" advAuto="0"/>
      <p:bldP spid="307" grpId="10" animBg="1" advAuto="0"/>
      <p:bldP spid="308" grpId="11" animBg="1" advAuto="0"/>
    </p:bldLst>
  </p:timing>
</p:sld>
</file>

<file path=ppt/theme/theme1.xml><?xml version="1.0" encoding="utf-8"?>
<a:theme xmlns:a="http://schemas.openxmlformats.org/drawingml/2006/main" name="24_Briefing">
  <a:themeElements>
    <a:clrScheme name="24_Briefing">
      <a:dk1>
        <a:srgbClr val="1A5C71"/>
      </a:dk1>
      <a:lt1>
        <a:srgbClr val="FFFFFF"/>
      </a:lt1>
      <a:dk2>
        <a:srgbClr val="A7A7A7"/>
      </a:dk2>
      <a:lt2>
        <a:srgbClr val="535353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50" normalizeH="0" baseline="0">
            <a:ln>
              <a:noFill/>
            </a:ln>
            <a:solidFill>
              <a:srgbClr val="1A5C71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50" normalizeH="0" baseline="0">
            <a:ln>
              <a:noFill/>
            </a:ln>
            <a:solidFill>
              <a:srgbClr val="1A5C71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4_Briefing">
  <a:themeElements>
    <a:clrScheme name="24_Briefin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50" normalizeH="0" baseline="0">
            <a:ln>
              <a:noFill/>
            </a:ln>
            <a:solidFill>
              <a:srgbClr val="1A5C71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50" normalizeH="0" baseline="0">
            <a:ln>
              <a:noFill/>
            </a:ln>
            <a:solidFill>
              <a:srgbClr val="1A5C71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1073</Words>
  <Application>Microsoft Office PowerPoint</Application>
  <PresentationFormat>사용자 지정</PresentationFormat>
  <Paragraphs>190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3" baseType="lpstr">
      <vt:lpstr>Avenir Next Demi Bold</vt:lpstr>
      <vt:lpstr>Avenir Next Medium</vt:lpstr>
      <vt:lpstr>Avenir Next Regular</vt:lpstr>
      <vt:lpstr>Helvetica Neue</vt:lpstr>
      <vt:lpstr>24_Briefing</vt:lpstr>
      <vt:lpstr>We are ing</vt:lpstr>
      <vt:lpstr>팀명: We Are ing</vt:lpstr>
      <vt:lpstr>팀원 구성 및 역할 분담</vt:lpstr>
      <vt:lpstr>담당 기능</vt:lpstr>
      <vt:lpstr>개요</vt:lpstr>
      <vt:lpstr>프로젝트 개요 - SUBJECT</vt:lpstr>
      <vt:lpstr>프로젝트 개요 - SUBJECT</vt:lpstr>
      <vt:lpstr>프로젝트 개요 - why?</vt:lpstr>
      <vt:lpstr>프로젝트 개요 - 벤치 마킹 사이트</vt:lpstr>
      <vt:lpstr>프로젝트 개요 - 유저플로우(로그인영역)</vt:lpstr>
      <vt:lpstr>프로젝트 개요 - 유저플로우(회원영역)</vt:lpstr>
      <vt:lpstr>프로젝트 개요 - 회원영역(주요기능)</vt:lpstr>
      <vt:lpstr>프로젝트 개요 - 유저플로우(관리자영역)</vt:lpstr>
      <vt:lpstr>프로젝트 개요-관리자영역(주요기능)</vt:lpstr>
      <vt:lpstr>프로젝트 개요 - UI 구상</vt:lpstr>
      <vt:lpstr>프로젝트 개요 - 데이터모델링(주요 기능 erd) </vt:lpstr>
      <vt:lpstr>프로젝트 개요 - 데이터모델링(회원 erd)</vt:lpstr>
      <vt:lpstr>프로젝트 개요 - 데이터모델링(관리자 erd)</vt:lpstr>
      <vt:lpstr>프로젝트 개요 - 개발 도구</vt:lpstr>
      <vt:lpstr>프로젝트 수행 절차</vt:lpstr>
      <vt:lpstr>프로젝트 수행 결과 - 로그인, 회원가입</vt:lpstr>
      <vt:lpstr>프로젝트 수행 결과 - 계정 찾기, 비밀번호 찾기</vt:lpstr>
      <vt:lpstr>프로젝트 수행 결과 - (회원)가계부</vt:lpstr>
      <vt:lpstr>프로젝트 수행 결과 - (회원)가계부</vt:lpstr>
      <vt:lpstr>프로젝트 수행 결과 - (회원)마이페이지</vt:lpstr>
      <vt:lpstr>프로젝트 수행 결과 - (회원)마이페이지</vt:lpstr>
      <vt:lpstr>프로젝트 수행 결과 - (회원)마이페이지</vt:lpstr>
      <vt:lpstr>프로젝트 수행 결과 - (회원)마이페이지</vt:lpstr>
      <vt:lpstr>프로젝트 수행 결과 - (회원)카드 종류</vt:lpstr>
      <vt:lpstr>프로젝트 수행 결과 - (회원)카드 신청</vt:lpstr>
      <vt:lpstr>프로젝트 수행 결과 - (회원)게시판</vt:lpstr>
      <vt:lpstr>프로젝트 수행 결과 - (회원)게시글 상세</vt:lpstr>
      <vt:lpstr>프로젝트 수행 결과 - (회원)게시글 수정</vt:lpstr>
      <vt:lpstr>프로젝트 수행 결과 - (회원)게시글 추가</vt:lpstr>
      <vt:lpstr>프로젝트 수행 결과 - (회원)공지사항</vt:lpstr>
      <vt:lpstr>프로젝트 수행 결과 - (회원)공지사항 상세</vt:lpstr>
      <vt:lpstr>프로젝트 수행 결과 - (회원)1대1문의</vt:lpstr>
      <vt:lpstr>프로젝트 수행 결과 - (회원)1대1문의 추가</vt:lpstr>
      <vt:lpstr>프로젝트 수행 결과 - (회원)1대1문의 상세</vt:lpstr>
      <vt:lpstr>프로젝트 수행 결과 - (관리자)대시보드</vt:lpstr>
      <vt:lpstr>프로젝트 수행 결과 - (관리자)판매 카드 현황</vt:lpstr>
      <vt:lpstr>프로젝트 수행 결과 - (관리자)판매 카드 상세</vt:lpstr>
      <vt:lpstr>프로젝트 수행 결과 - (관리자)카드관리</vt:lpstr>
      <vt:lpstr>프로젝트 수행 결과 - (관리자)카드관리</vt:lpstr>
      <vt:lpstr>프로젝트 수행 결과 - (관리자)카드 추가</vt:lpstr>
      <vt:lpstr>프로젝트 수행 결과 - (관리자)가계부 관리</vt:lpstr>
      <vt:lpstr>프로젝트 수행 결과 - (관리자)회원 관리</vt:lpstr>
      <vt:lpstr>프로젝트 수행 결과 - (관리자)회원 상세</vt:lpstr>
      <vt:lpstr>프로젝트 수행 결과 - (관리자)마이페이지</vt:lpstr>
      <vt:lpstr>프로젝트 수행 결과 - (관리자)카테고리 관리</vt:lpstr>
      <vt:lpstr>프로젝트 수행 결과 - (관리자)카테고리 수정</vt:lpstr>
      <vt:lpstr>프로젝트 수행 결과 - (관리자)카테고리 추가</vt:lpstr>
      <vt:lpstr>프로젝트 수행 결과 - (관리자)결제수단 관리</vt:lpstr>
      <vt:lpstr>프로젝트 수행 결과 - (관리자)결제수단 수정</vt:lpstr>
      <vt:lpstr>프로젝트 수행 결과 - (관리자)결제수단 추가</vt:lpstr>
      <vt:lpstr>프로젝트 수행 결과 - (관리자)게시판 관리</vt:lpstr>
      <vt:lpstr>프로젝트 수행 결과 - (관리자)게시글 상세</vt:lpstr>
      <vt:lpstr>프로젝트 수행 결과 - (관리자)공지사항</vt:lpstr>
      <vt:lpstr>프로젝트 수행 결과 - (관리자)공지사항 상세</vt:lpstr>
      <vt:lpstr>프로젝트 수행 결과 - (관리자)공지사항 수정</vt:lpstr>
      <vt:lpstr>프로젝트 수행 결과 - (관리자)공지사항 추가</vt:lpstr>
      <vt:lpstr>프로젝트 수행 결과 - (관리자)1대1문의 관리</vt:lpstr>
      <vt:lpstr>프로젝트 수행 결과 - (관리자)1대1문의 상세</vt:lpstr>
      <vt:lpstr>프로젝트 수행 결과 - (관리자)1대1문의 답변 작성</vt:lpstr>
      <vt:lpstr>PowerPoint 프레젠테이션</vt:lpstr>
      <vt:lpstr>보완점</vt:lpstr>
      <vt:lpstr>자체 평가 의견</vt:lpstr>
      <vt:lpstr> Thank YOU for watch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are ing</dc:title>
  <cp:lastModifiedBy>tj</cp:lastModifiedBy>
  <cp:revision>3</cp:revision>
  <dcterms:modified xsi:type="dcterms:W3CDTF">2024-11-19T06:33:22Z</dcterms:modified>
</cp:coreProperties>
</file>